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5"/>
  </p:notesMasterIdLst>
  <p:sldIdLst>
    <p:sldId id="1001" r:id="rId5"/>
    <p:sldId id="917" r:id="rId6"/>
    <p:sldId id="1213" r:id="rId7"/>
    <p:sldId id="1230" r:id="rId8"/>
    <p:sldId id="1231" r:id="rId9"/>
    <p:sldId id="1006" r:id="rId10"/>
    <p:sldId id="1000" r:id="rId11"/>
    <p:sldId id="1242" r:id="rId12"/>
    <p:sldId id="1002" r:id="rId13"/>
    <p:sldId id="1165" r:id="rId14"/>
    <p:sldId id="1249" r:id="rId15"/>
    <p:sldId id="1253" r:id="rId16"/>
    <p:sldId id="1254" r:id="rId17"/>
    <p:sldId id="1255" r:id="rId18"/>
    <p:sldId id="1256" r:id="rId19"/>
    <p:sldId id="1239" r:id="rId20"/>
    <p:sldId id="1208" r:id="rId21"/>
    <p:sldId id="1229" r:id="rId22"/>
    <p:sldId id="1136" r:id="rId23"/>
    <p:sldId id="943" r:id="rId24"/>
  </p:sldIdLst>
  <p:sldSz cx="12192000" cy="6858000"/>
  <p:notesSz cx="6858000" cy="9429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BFB3"/>
    <a:srgbClr val="00B3E9"/>
    <a:srgbClr val="FFFFFF"/>
    <a:srgbClr val="EA3D02"/>
    <a:srgbClr val="F77F00"/>
    <a:srgbClr val="92BA37"/>
    <a:srgbClr val="242A65"/>
    <a:srgbClr val="E7B01F"/>
    <a:srgbClr val="861388"/>
    <a:srgbClr val="EEEF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6A2AAD-66F9-234D-BAEA-25B9C9603E92}" v="462" dt="2025-04-17T13:26:00.4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8D0E5-2E8B-F744-AA54-33C988EB779E}"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F943C-EE56-5B42-9DF3-05DABDF56672}" type="slidenum">
              <a:rPr lang="en-US" smtClean="0"/>
              <a:t>‹#›</a:t>
            </a:fld>
            <a:endParaRPr lang="en-US"/>
          </a:p>
        </p:txBody>
      </p:sp>
    </p:spTree>
    <p:extLst>
      <p:ext uri="{BB962C8B-B14F-4D97-AF65-F5344CB8AC3E}">
        <p14:creationId xmlns:p14="http://schemas.microsoft.com/office/powerpoint/2010/main" val="3571157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Good morning, and welcome to the Downtown Safety Forum for April 2025</a:t>
            </a:r>
          </a:p>
          <a:p>
            <a:pPr marL="228600" indent="-228600">
              <a:buAutoNum type="arabicPeriod"/>
            </a:pPr>
            <a:r>
              <a:rPr lang="en-US"/>
              <a:t>I’m Bill Brice, SVP Investor Relations, and on behalf of the Downtown Austin Alliance, it’s my pleasure to welcome you this morning’s Downtown Safety Forum</a:t>
            </a:r>
          </a:p>
          <a:p>
            <a:pPr marL="228600" indent="-228600">
              <a:buAutoNum type="arabicPeriod"/>
            </a:pPr>
            <a:r>
              <a:rPr lang="en-US"/>
              <a:t>Thank you for taking time to join us. We appreciate you being on the call this morning.</a:t>
            </a:r>
          </a:p>
        </p:txBody>
      </p:sp>
      <p:sp>
        <p:nvSpPr>
          <p:cNvPr id="4" name="Slide Number Placeholder 3"/>
          <p:cNvSpPr>
            <a:spLocks noGrp="1"/>
          </p:cNvSpPr>
          <p:nvPr>
            <p:ph type="sldNum" sz="quarter" idx="5"/>
          </p:nvPr>
        </p:nvSpPr>
        <p:spPr/>
        <p:txBody>
          <a:bodyPr/>
          <a:lstStyle/>
          <a:p>
            <a:fld id="{5D5F943C-EE56-5B42-9DF3-05DABDF56672}" type="slidenum">
              <a:rPr lang="en-US" smtClean="0"/>
              <a:t>1</a:t>
            </a:fld>
            <a:endParaRPr lang="en-US"/>
          </a:p>
        </p:txBody>
      </p:sp>
    </p:spTree>
    <p:extLst>
      <p:ext uri="{BB962C8B-B14F-4D97-AF65-F5344CB8AC3E}">
        <p14:creationId xmlns:p14="http://schemas.microsoft.com/office/powerpoint/2010/main" val="4265749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Now, I’ll turn the meeting over to Brandon Fahy, Downtown Austin Alliance Director Downtown Experience to share statistics from our Downtown Dashboard on Downtown Alliance-provided cleaning, hospitality and safety resources.</a:t>
            </a:r>
          </a:p>
          <a:p>
            <a:pPr marL="228600" indent="-228600">
              <a:buAutoNum type="arabicPeriod"/>
            </a:pPr>
            <a:r>
              <a:rPr lang="en-US"/>
              <a:t>Good morning, Brandon.</a:t>
            </a:r>
          </a:p>
          <a:p>
            <a:pPr marL="228600" indent="-228600">
              <a:buAutoNum type="arabicPeriod"/>
            </a:pPr>
            <a:r>
              <a:rPr lang="en-US"/>
              <a:t>Thanks for joining us this morning.</a:t>
            </a:r>
          </a:p>
          <a:p>
            <a:pPr marL="228600" indent="-228600">
              <a:buAutoNum type="arabicPeriod"/>
            </a:pPr>
            <a:r>
              <a:rPr lang="en-US"/>
              <a:t>Thanks Bill.</a:t>
            </a:r>
          </a:p>
          <a:p>
            <a:pPr marL="228600" indent="-228600">
              <a:buAutoNum type="arabicPeriod"/>
            </a:pPr>
            <a:r>
              <a:rPr lang="en-US"/>
              <a:t>I’m Brandon Fahy, Director of Downtown Experience, and we appreciate you joining us this morning.</a:t>
            </a:r>
          </a:p>
          <a:p>
            <a:pPr marL="228600" indent="-228600">
              <a:buAutoNum type="arabicPeriod"/>
            </a:pPr>
            <a:r>
              <a:rPr lang="en-US"/>
              <a:t>And I’m pleased to provide an update on the Downtown Dashboard.</a:t>
            </a:r>
          </a:p>
          <a:p>
            <a:pPr marL="228600" indent="-228600">
              <a:buAutoNum type="arabicPeriod"/>
            </a:pPr>
            <a:r>
              <a:rPr lang="en-US"/>
              <a:t>This information is available on our website at </a:t>
            </a:r>
            <a:r>
              <a:rPr lang="en-US" err="1"/>
              <a:t>downtownaustin.com</a:t>
            </a:r>
            <a:endParaRPr lang="en-US"/>
          </a:p>
          <a:p>
            <a:pPr marL="228600" indent="-228600">
              <a:buAutoNum type="arabicPeriod"/>
            </a:pPr>
            <a:r>
              <a:rPr lang="en-US"/>
              <a:t>It is updated monthly to provide ongoing, current information on the results of our direct services</a:t>
            </a:r>
          </a:p>
          <a:p>
            <a:pPr marL="228600" indent="-228600">
              <a:buAutoNum type="arabicPeriod"/>
            </a:pPr>
            <a:r>
              <a:rPr lang="en-US"/>
              <a:t>Next slide please</a:t>
            </a:r>
          </a:p>
        </p:txBody>
      </p:sp>
      <p:sp>
        <p:nvSpPr>
          <p:cNvPr id="4" name="Slide Number Placeholder 3"/>
          <p:cNvSpPr>
            <a:spLocks noGrp="1"/>
          </p:cNvSpPr>
          <p:nvPr>
            <p:ph type="sldNum" sz="quarter" idx="5"/>
          </p:nvPr>
        </p:nvSpPr>
        <p:spPr/>
        <p:txBody>
          <a:bodyPr/>
          <a:lstStyle/>
          <a:p>
            <a:fld id="{5D5F943C-EE56-5B42-9DF3-05DABDF56672}" type="slidenum">
              <a:rPr lang="en-US" smtClean="0"/>
              <a:t>10</a:t>
            </a:fld>
            <a:endParaRPr lang="en-US"/>
          </a:p>
        </p:txBody>
      </p:sp>
    </p:spTree>
    <p:extLst>
      <p:ext uri="{BB962C8B-B14F-4D97-AF65-F5344CB8AC3E}">
        <p14:creationId xmlns:p14="http://schemas.microsoft.com/office/powerpoint/2010/main" val="516695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A few highlights on our services to keep downtown clean include pressure washing more that 1.8M square feet of downtown sidewalks in March alone and over 4M year to date.</a:t>
            </a:r>
          </a:p>
          <a:p>
            <a:pPr marL="228600" indent="-228600">
              <a:buAutoNum type="arabicPeriod"/>
            </a:pPr>
            <a:r>
              <a:rPr lang="en-US"/>
              <a:t>In March we also removed nearly 1900 graffiti tags </a:t>
            </a:r>
            <a:endParaRPr lang="en-US">
              <a:ea typeface="Calibri"/>
              <a:cs typeface="Calibri"/>
            </a:endParaRPr>
          </a:p>
          <a:p>
            <a:pPr marL="228600" indent="-228600">
              <a:buAutoNum type="arabicPeriod"/>
            </a:pPr>
            <a:r>
              <a:rPr lang="en-US"/>
              <a:t>Next slide please</a:t>
            </a:r>
          </a:p>
        </p:txBody>
      </p:sp>
      <p:sp>
        <p:nvSpPr>
          <p:cNvPr id="4" name="Slide Number Placeholder 3"/>
          <p:cNvSpPr>
            <a:spLocks noGrp="1"/>
          </p:cNvSpPr>
          <p:nvPr>
            <p:ph type="sldNum" sz="quarter" idx="5"/>
          </p:nvPr>
        </p:nvSpPr>
        <p:spPr/>
        <p:txBody>
          <a:bodyPr/>
          <a:lstStyle/>
          <a:p>
            <a:fld id="{5D5F943C-EE56-5B42-9DF3-05DABDF56672}" type="slidenum">
              <a:rPr lang="en-US" smtClean="0"/>
              <a:t>11</a:t>
            </a:fld>
            <a:endParaRPr lang="en-US"/>
          </a:p>
        </p:txBody>
      </p:sp>
    </p:spTree>
    <p:extLst>
      <p:ext uri="{BB962C8B-B14F-4D97-AF65-F5344CB8AC3E}">
        <p14:creationId xmlns:p14="http://schemas.microsoft.com/office/powerpoint/2010/main" val="3339803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Through March, Downtown Ambassadors made more than 11,000 hospitality contacts with visitors and downtown users</a:t>
            </a:r>
          </a:p>
          <a:p>
            <a:pPr marL="228600" indent="-228600">
              <a:buAutoNum type="arabicPeriod"/>
            </a:pPr>
            <a:r>
              <a:rPr lang="en-US"/>
              <a:t>And as you can see, more than 40% of these occurred in March alone.</a:t>
            </a:r>
          </a:p>
          <a:p>
            <a:pPr marL="228600" indent="-228600">
              <a:buAutoNum type="arabicPeriod"/>
            </a:pPr>
            <a:r>
              <a:rPr lang="en-US"/>
              <a:t>This is due to March being a peak month for downtown visitors with the many national and international-scale events happening such as SXSW, Texas Relays and Moto GP races.</a:t>
            </a:r>
          </a:p>
          <a:p>
            <a:pPr marL="228600" indent="-228600">
              <a:buAutoNum type="arabicPeriod"/>
            </a:pPr>
            <a:r>
              <a:rPr lang="en-US"/>
              <a:t>Next slide please</a:t>
            </a:r>
          </a:p>
        </p:txBody>
      </p:sp>
      <p:sp>
        <p:nvSpPr>
          <p:cNvPr id="4" name="Slide Number Placeholder 3"/>
          <p:cNvSpPr>
            <a:spLocks noGrp="1"/>
          </p:cNvSpPr>
          <p:nvPr>
            <p:ph type="sldNum" sz="quarter" idx="5"/>
          </p:nvPr>
        </p:nvSpPr>
        <p:spPr/>
        <p:txBody>
          <a:bodyPr/>
          <a:lstStyle/>
          <a:p>
            <a:fld id="{5D5F943C-EE56-5B42-9DF3-05DABDF56672}" type="slidenum">
              <a:rPr lang="en-US" smtClean="0"/>
              <a:t>12</a:t>
            </a:fld>
            <a:endParaRPr lang="en-US"/>
          </a:p>
        </p:txBody>
      </p:sp>
    </p:spTree>
    <p:extLst>
      <p:ext uri="{BB962C8B-B14F-4D97-AF65-F5344CB8AC3E}">
        <p14:creationId xmlns:p14="http://schemas.microsoft.com/office/powerpoint/2010/main" val="103653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The Downtown Alliance safety team made nearly 2,900 requests for compliance in March and has made more than 6,500 January through March</a:t>
            </a:r>
          </a:p>
          <a:p>
            <a:pPr marL="228600" indent="-228600">
              <a:buAutoNum type="arabicPeriod"/>
            </a:pPr>
            <a:r>
              <a:rPr lang="en-US"/>
              <a:t>Ambassadors actively engage with people who appear to be in need of emergency or social services and request compliance from those who are violating city ordinances.</a:t>
            </a:r>
          </a:p>
          <a:p>
            <a:pPr marL="228600" indent="-228600">
              <a:buAutoNum type="arabicPeriod"/>
            </a:pPr>
            <a:r>
              <a:rPr lang="en-US"/>
              <a:t>89% of the time a safety team member requests compliance, people comply with the team member’s request to change their behavior.</a:t>
            </a:r>
          </a:p>
          <a:p>
            <a:pPr marL="228600" indent="-228600">
              <a:buAutoNum type="arabicPeriod"/>
            </a:pPr>
            <a:r>
              <a:rPr lang="en-US"/>
              <a:t>Next slide please</a:t>
            </a:r>
          </a:p>
        </p:txBody>
      </p:sp>
      <p:sp>
        <p:nvSpPr>
          <p:cNvPr id="4" name="Slide Number Placeholder 3"/>
          <p:cNvSpPr>
            <a:spLocks noGrp="1"/>
          </p:cNvSpPr>
          <p:nvPr>
            <p:ph type="sldNum" sz="quarter" idx="5"/>
          </p:nvPr>
        </p:nvSpPr>
        <p:spPr/>
        <p:txBody>
          <a:bodyPr/>
          <a:lstStyle/>
          <a:p>
            <a:fld id="{5D5F943C-EE56-5B42-9DF3-05DABDF56672}" type="slidenum">
              <a:rPr lang="en-US" smtClean="0"/>
              <a:t>13</a:t>
            </a:fld>
            <a:endParaRPr lang="en-US"/>
          </a:p>
        </p:txBody>
      </p:sp>
    </p:spTree>
    <p:extLst>
      <p:ext uri="{BB962C8B-B14F-4D97-AF65-F5344CB8AC3E}">
        <p14:creationId xmlns:p14="http://schemas.microsoft.com/office/powerpoint/2010/main" val="2053253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The Downtown Austin Alliance-funded APD overtime patrol provides 2 APD officers from 6AM to 3:30PM daily.</a:t>
            </a:r>
          </a:p>
          <a:p>
            <a:pPr marL="228600" indent="-228600">
              <a:buAutoNum type="arabicPeriod"/>
            </a:pPr>
            <a:r>
              <a:rPr lang="en-US"/>
              <a:t>These officers are dedicated to the Downtown PID and actively enforce city ordinances, as well as all other laws.</a:t>
            </a:r>
          </a:p>
          <a:p>
            <a:pPr marL="228600" indent="-228600">
              <a:buAutoNum type="arabicPeriod"/>
            </a:pPr>
            <a:r>
              <a:rPr lang="en-US"/>
              <a:t>You can see that from January 1 through March, our overtime patrol officers made nearly 1,900 compliance requests from people who were violating city ordinances with nearly 100% compliance.</a:t>
            </a:r>
          </a:p>
          <a:p>
            <a:pPr marL="228600" indent="-228600">
              <a:buAutoNum type="arabicPeriod"/>
            </a:pPr>
            <a:r>
              <a:rPr lang="en-US"/>
              <a:t>Next slide please</a:t>
            </a:r>
          </a:p>
        </p:txBody>
      </p:sp>
      <p:sp>
        <p:nvSpPr>
          <p:cNvPr id="4" name="Slide Number Placeholder 3"/>
          <p:cNvSpPr>
            <a:spLocks noGrp="1"/>
          </p:cNvSpPr>
          <p:nvPr>
            <p:ph type="sldNum" sz="quarter" idx="5"/>
          </p:nvPr>
        </p:nvSpPr>
        <p:spPr/>
        <p:txBody>
          <a:bodyPr/>
          <a:lstStyle/>
          <a:p>
            <a:fld id="{5D5F943C-EE56-5B42-9DF3-05DABDF56672}" type="slidenum">
              <a:rPr lang="en-US" smtClean="0"/>
              <a:t>14</a:t>
            </a:fld>
            <a:endParaRPr lang="en-US"/>
          </a:p>
        </p:txBody>
      </p:sp>
    </p:spTree>
    <p:extLst>
      <p:ext uri="{BB962C8B-B14F-4D97-AF65-F5344CB8AC3E}">
        <p14:creationId xmlns:p14="http://schemas.microsoft.com/office/powerpoint/2010/main" val="262068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Our stats related to homelessness show that in 2025 to-date, 28 people who were homeless downtown were reunified with their families through the Downtown Alliance-funded Trinity Center Family Reunification program. </a:t>
            </a:r>
          </a:p>
          <a:p>
            <a:pPr marL="228600" indent="-228600">
              <a:buAutoNum type="arabicPeriod"/>
            </a:pPr>
            <a:r>
              <a:rPr lang="en-US"/>
              <a:t>In the 12-month period from April 2024 through March 2025, 195 people had their homelessness resolved through this program.</a:t>
            </a:r>
          </a:p>
          <a:p>
            <a:pPr marL="228600" indent="-228600">
              <a:buAutoNum type="arabicPeriod"/>
            </a:pPr>
            <a:r>
              <a:rPr lang="en-US"/>
              <a:t>And from the time this partnership began in October 2021, 634 people experiencing homelessness downtown have been reunified with their families.</a:t>
            </a:r>
          </a:p>
          <a:p>
            <a:pPr marL="228600" indent="-228600">
              <a:buAutoNum type="arabicPeriod"/>
            </a:pPr>
            <a:r>
              <a:rPr lang="en-US"/>
              <a:t>Next slide please</a:t>
            </a:r>
          </a:p>
        </p:txBody>
      </p:sp>
      <p:sp>
        <p:nvSpPr>
          <p:cNvPr id="4" name="Slide Number Placeholder 3"/>
          <p:cNvSpPr>
            <a:spLocks noGrp="1"/>
          </p:cNvSpPr>
          <p:nvPr>
            <p:ph type="sldNum" sz="quarter" idx="5"/>
          </p:nvPr>
        </p:nvSpPr>
        <p:spPr/>
        <p:txBody>
          <a:bodyPr/>
          <a:lstStyle/>
          <a:p>
            <a:fld id="{5D5F943C-EE56-5B42-9DF3-05DABDF56672}" type="slidenum">
              <a:rPr lang="en-US" smtClean="0"/>
              <a:t>15</a:t>
            </a:fld>
            <a:endParaRPr lang="en-US"/>
          </a:p>
        </p:txBody>
      </p:sp>
    </p:spTree>
    <p:extLst>
      <p:ext uri="{BB962C8B-B14F-4D97-AF65-F5344CB8AC3E}">
        <p14:creationId xmlns:p14="http://schemas.microsoft.com/office/powerpoint/2010/main" val="47986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The graph on the screen shows the trend for the total estimated number of people living unsheltered downtown.</a:t>
            </a:r>
          </a:p>
          <a:p>
            <a:pPr marL="228600" indent="-228600">
              <a:buAutoNum type="arabicPeriod"/>
            </a:pPr>
            <a:r>
              <a:rPr lang="en-US"/>
              <a:t>This includes the number of individuals counted, as well as the number of tents and structures and vehicles believed to have people living in them.</a:t>
            </a:r>
          </a:p>
          <a:p>
            <a:pPr marL="228600" indent="-228600">
              <a:buAutoNum type="arabicPeriod"/>
            </a:pPr>
            <a:r>
              <a:rPr lang="en-US"/>
              <a:t>As you can see, the total estimated number of people living unsheltered in the PID in February was 435.</a:t>
            </a:r>
          </a:p>
          <a:p>
            <a:pPr marL="228600" indent="-228600">
              <a:buAutoNum type="arabicPeriod"/>
            </a:pPr>
            <a:r>
              <a:rPr lang="en-US"/>
              <a:t>This estimate is down 23 percent from the October 2024 count.</a:t>
            </a:r>
          </a:p>
          <a:p>
            <a:pPr marL="228600" indent="-228600">
              <a:buAutoNum type="arabicPeriod"/>
            </a:pPr>
            <a:r>
              <a:rPr lang="en-US"/>
              <a:t>Our next quarterly unsheltered count is scheduled for 2-6AM, Wednesday, April 23, so we will share the results of that count at our May 15 Downtown Safety Forum.</a:t>
            </a:r>
          </a:p>
          <a:p>
            <a:pPr marL="228600" indent="-228600">
              <a:buAutoNum type="arabicPeriod"/>
            </a:pPr>
            <a:r>
              <a:rPr lang="en-US"/>
              <a:t>Next slide please</a:t>
            </a:r>
          </a:p>
        </p:txBody>
      </p:sp>
      <p:sp>
        <p:nvSpPr>
          <p:cNvPr id="4" name="Slide Number Placeholder 3"/>
          <p:cNvSpPr>
            <a:spLocks noGrp="1"/>
          </p:cNvSpPr>
          <p:nvPr>
            <p:ph type="sldNum" sz="quarter" idx="5"/>
          </p:nvPr>
        </p:nvSpPr>
        <p:spPr/>
        <p:txBody>
          <a:bodyPr/>
          <a:lstStyle/>
          <a:p>
            <a:fld id="{5D5F943C-EE56-5B42-9DF3-05DABDF56672}" type="slidenum">
              <a:rPr lang="en-US" smtClean="0"/>
              <a:t>16</a:t>
            </a:fld>
            <a:endParaRPr lang="en-US"/>
          </a:p>
        </p:txBody>
      </p:sp>
    </p:spTree>
    <p:extLst>
      <p:ext uri="{BB962C8B-B14F-4D97-AF65-F5344CB8AC3E}">
        <p14:creationId xmlns:p14="http://schemas.microsoft.com/office/powerpoint/2010/main" val="104880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I’d like to remind you that you can now request Downtown Ambassador services online on the Downtown Alliance website at </a:t>
            </a:r>
            <a:r>
              <a:rPr lang="en-US" err="1"/>
              <a:t>downtownaustin.com</a:t>
            </a:r>
            <a:r>
              <a:rPr lang="en-US"/>
              <a:t>/service-request.</a:t>
            </a:r>
          </a:p>
          <a:p>
            <a:pPr marL="228600" indent="-228600">
              <a:buAutoNum type="arabicPeriod"/>
            </a:pPr>
            <a:r>
              <a:rPr lang="en-US"/>
              <a:t>I also want to mention that we want to work with all our downtown property owners and managers to coordinate our service provision when you’re showing your properties to prospective tenants.</a:t>
            </a:r>
          </a:p>
          <a:p>
            <a:pPr marL="228600" indent="-228600">
              <a:buAutoNum type="arabicPeriod"/>
            </a:pPr>
            <a:r>
              <a:rPr lang="en-US"/>
              <a:t>We will be formalizing this program in our coming fiscal year, but any time you have prospective tenants scheduled to visit your properties, we want to ensure the surrounding area is clean and welcoming.</a:t>
            </a:r>
          </a:p>
          <a:p>
            <a:pPr marL="228600" indent="-228600">
              <a:buAutoNum type="arabicPeriod"/>
            </a:pPr>
            <a:r>
              <a:rPr lang="en-US"/>
              <a:t>For these requests, please email me directly at </a:t>
            </a:r>
            <a:r>
              <a:rPr lang="en-US" err="1"/>
              <a:t>bfahy@downtownaustin.com</a:t>
            </a:r>
            <a:r>
              <a:rPr lang="en-US"/>
              <a:t>. I’ll put my email address in the chat momentarily.</a:t>
            </a:r>
          </a:p>
          <a:p>
            <a:pPr marL="228600" indent="-228600">
              <a:buAutoNum type="arabicPeriod"/>
            </a:pPr>
            <a:r>
              <a:rPr lang="en-US"/>
              <a:t>We’d ask that you give us much lead-time as possible.</a:t>
            </a:r>
          </a:p>
          <a:p>
            <a:pPr marL="228600" indent="-228600">
              <a:buAutoNum type="arabicPeriod"/>
            </a:pPr>
            <a:r>
              <a:rPr lang="en-US"/>
              <a:t>And last, I’d like to remind you that you can find our dashboard updated monthly on our website, and you can also submit ambassador service requests anytime at </a:t>
            </a:r>
            <a:r>
              <a:rPr lang="en-US" err="1"/>
              <a:t>downtownaustin.com</a:t>
            </a:r>
            <a:r>
              <a:rPr lang="en-US"/>
              <a:t>/service-request</a:t>
            </a:r>
          </a:p>
          <a:p>
            <a:pPr marL="228600" indent="-228600">
              <a:buAutoNum type="arabicPeriod"/>
            </a:pPr>
            <a:r>
              <a:rPr lang="en-US"/>
              <a:t>Thank you</a:t>
            </a:r>
          </a:p>
        </p:txBody>
      </p:sp>
      <p:sp>
        <p:nvSpPr>
          <p:cNvPr id="4" name="Slide Number Placeholder 3"/>
          <p:cNvSpPr>
            <a:spLocks noGrp="1"/>
          </p:cNvSpPr>
          <p:nvPr>
            <p:ph type="sldNum" sz="quarter" idx="5"/>
          </p:nvPr>
        </p:nvSpPr>
        <p:spPr/>
        <p:txBody>
          <a:bodyPr/>
          <a:lstStyle/>
          <a:p>
            <a:fld id="{5D5F943C-EE56-5B42-9DF3-05DABDF56672}" type="slidenum">
              <a:rPr lang="en-US" smtClean="0"/>
              <a:t>17</a:t>
            </a:fld>
            <a:endParaRPr lang="en-US"/>
          </a:p>
        </p:txBody>
      </p:sp>
    </p:spTree>
    <p:extLst>
      <p:ext uri="{BB962C8B-B14F-4D97-AF65-F5344CB8AC3E}">
        <p14:creationId xmlns:p14="http://schemas.microsoft.com/office/powerpoint/2010/main" val="1412088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As a reminder, we are very excited to have the visitor center in the heart of downtown and to the many visitors and increased foot traffic this will bring with it.</a:t>
            </a:r>
          </a:p>
          <a:p>
            <a:pPr marL="228600" indent="-228600">
              <a:buAutoNum type="arabicPeriod"/>
            </a:pPr>
            <a:r>
              <a:rPr lang="en-US"/>
              <a:t>And we congratulate Visit Austin on this fantastic and important asset that will bring a lot of foot traffic and positive activation to this block.</a:t>
            </a:r>
          </a:p>
          <a:p>
            <a:pPr marL="228600" indent="-228600">
              <a:buAutoNum type="arabicPeriod"/>
            </a:pPr>
            <a:r>
              <a:rPr lang="en-US"/>
              <a:t>We encourage you to stop by the visitor center from 8AM to 5PM and to pick up a cup of coffee, snack or gift while you’re there.</a:t>
            </a:r>
          </a:p>
        </p:txBody>
      </p:sp>
      <p:sp>
        <p:nvSpPr>
          <p:cNvPr id="4" name="Slide Number Placeholder 3"/>
          <p:cNvSpPr>
            <a:spLocks noGrp="1"/>
          </p:cNvSpPr>
          <p:nvPr>
            <p:ph type="sldNum" sz="quarter" idx="5"/>
          </p:nvPr>
        </p:nvSpPr>
        <p:spPr/>
        <p:txBody>
          <a:bodyPr/>
          <a:lstStyle/>
          <a:p>
            <a:fld id="{5D5F943C-EE56-5B42-9DF3-05DABDF56672}" type="slidenum">
              <a:rPr lang="en-US" smtClean="0"/>
              <a:t>18</a:t>
            </a:fld>
            <a:endParaRPr lang="en-US"/>
          </a:p>
        </p:txBody>
      </p:sp>
    </p:spTree>
    <p:extLst>
      <p:ext uri="{BB962C8B-B14F-4D97-AF65-F5344CB8AC3E}">
        <p14:creationId xmlns:p14="http://schemas.microsoft.com/office/powerpoint/2010/main" val="2706636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Upcoming events and conferences in the coming weeks will bring many visitors and locals to downtown</a:t>
            </a:r>
          </a:p>
          <a:p>
            <a:pPr marL="228600" indent="-228600">
              <a:buAutoNum type="arabicPeriod"/>
            </a:pPr>
            <a:r>
              <a:rPr lang="en-US" b="0" i="0">
                <a:solidFill>
                  <a:srgbClr val="F8F8F8"/>
                </a:solidFill>
                <a:effectLst/>
                <a:latin typeface="Karla" panose="020F0502020204030204" pitchFamily="34" charset="0"/>
              </a:rPr>
              <a:t>ATX Television Fest - Heading into our 14th Season, the festival showcases past, current, and upcoming series through reunions, screenings, intimate Q&amp;As, panel discussions, events, and more.</a:t>
            </a:r>
            <a:endParaRPr lang="en-US"/>
          </a:p>
          <a:p>
            <a:pPr marL="228600" indent="-228600">
              <a:buAutoNum type="arabicPeriod"/>
            </a:pPr>
            <a:r>
              <a:rPr lang="en-US"/>
              <a:t>Note that the </a:t>
            </a:r>
            <a:r>
              <a:rPr lang="en-US" err="1"/>
              <a:t>CapTex</a:t>
            </a:r>
            <a:r>
              <a:rPr lang="en-US"/>
              <a:t> Triathlon takes place on Memorial Day, Monday May 26. Swimming component occurs on </a:t>
            </a:r>
            <a:r>
              <a:rPr lang="en-US" err="1"/>
              <a:t>LadyBird</a:t>
            </a:r>
            <a:r>
              <a:rPr lang="en-US"/>
              <a:t> lake and running/cycling events require road closures throughout downtown and surrounding areas.</a:t>
            </a:r>
          </a:p>
          <a:p>
            <a:pPr marL="228600" indent="-228600">
              <a:buAutoNum type="arabicPeriod"/>
            </a:pPr>
            <a:r>
              <a:rPr lang="en-US"/>
              <a:t>We thank Visit Austin for providing this information and congratulate them on the opening of the new visitor center.</a:t>
            </a:r>
          </a:p>
        </p:txBody>
      </p:sp>
      <p:sp>
        <p:nvSpPr>
          <p:cNvPr id="4" name="Slide Number Placeholder 3"/>
          <p:cNvSpPr>
            <a:spLocks noGrp="1"/>
          </p:cNvSpPr>
          <p:nvPr>
            <p:ph type="sldNum" sz="quarter" idx="5"/>
          </p:nvPr>
        </p:nvSpPr>
        <p:spPr/>
        <p:txBody>
          <a:bodyPr/>
          <a:lstStyle/>
          <a:p>
            <a:fld id="{5D5F943C-EE56-5B42-9DF3-05DABDF56672}" type="slidenum">
              <a:rPr lang="en-US" smtClean="0"/>
              <a:t>19</a:t>
            </a:fld>
            <a:endParaRPr lang="en-US"/>
          </a:p>
        </p:txBody>
      </p:sp>
    </p:spTree>
    <p:extLst>
      <p:ext uri="{BB962C8B-B14F-4D97-AF65-F5344CB8AC3E}">
        <p14:creationId xmlns:p14="http://schemas.microsoft.com/office/powerpoint/2010/main" val="2092133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We’ll start off with a briefing from APD/DTAC Commander Michael Chancellor downtown safety initiatives and crime trends. </a:t>
            </a:r>
          </a:p>
          <a:p>
            <a:pPr marL="228600" indent="-228600">
              <a:buAutoNum type="arabicPeriod"/>
            </a:pPr>
            <a:r>
              <a:rPr lang="en-US"/>
              <a:t>Following Cdr. Chancellor, we’ll provide an update on the launch of the HEART ATX homeless outreach program followed by a briefing on the Downtown Dashboard/Downtown Alliance-provided services, a snapshot of upcoming events and open Q&amp;A</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5D5F943C-EE56-5B42-9DF3-05DABDF56672}" type="slidenum">
              <a:rPr lang="en-US" smtClean="0"/>
              <a:t>2</a:t>
            </a:fld>
            <a:endParaRPr lang="en-US"/>
          </a:p>
        </p:txBody>
      </p:sp>
    </p:spTree>
    <p:extLst>
      <p:ext uri="{BB962C8B-B14F-4D97-AF65-F5344CB8AC3E}">
        <p14:creationId xmlns:p14="http://schemas.microsoft.com/office/powerpoint/2010/main" val="677525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42900">
              <a:buAutoNum type="arabicPeriod"/>
            </a:pPr>
            <a:r>
              <a:rPr lang="en-US" sz="1800">
                <a:effectLst/>
                <a:latin typeface="Aptos" panose="020B0004020202020204" pitchFamily="34" charset="0"/>
                <a:ea typeface="Aptos" panose="020B0004020202020204" pitchFamily="34" charset="0"/>
                <a:cs typeface="Aptos" panose="020B0004020202020204" pitchFamily="34" charset="0"/>
              </a:rPr>
              <a:t>Now as we move to open Q&amp;A, I’ll share this reminder of May 15 Downtown Safety Forum and our Future of Downtown event Tuesday, May 27.</a:t>
            </a:r>
          </a:p>
          <a:p>
            <a:pPr marL="342900" marR="0" indent="-342900">
              <a:buAutoNum type="arabicPeriod"/>
            </a:pPr>
            <a:r>
              <a:rPr lang="en-US" sz="1800">
                <a:effectLst/>
                <a:latin typeface="Aptos" panose="020B0004020202020204" pitchFamily="34" charset="0"/>
                <a:ea typeface="Aptos" panose="020B0004020202020204" pitchFamily="34" charset="0"/>
                <a:cs typeface="Aptos" panose="020B0004020202020204" pitchFamily="34" charset="0"/>
              </a:rPr>
              <a:t>We encourage your participation in these upcoming events and forums.</a:t>
            </a:r>
          </a:p>
          <a:p>
            <a:pPr marL="342900" marR="0" indent="-342900">
              <a:buAutoNum type="arabicPeriod"/>
            </a:pPr>
            <a:r>
              <a:rPr lang="en-US" sz="1800">
                <a:effectLst/>
                <a:latin typeface="Aptos" panose="020B0004020202020204" pitchFamily="34" charset="0"/>
                <a:ea typeface="Aptos" panose="020B0004020202020204" pitchFamily="34" charset="0"/>
                <a:cs typeface="Aptos" panose="020B0004020202020204" pitchFamily="34" charset="0"/>
              </a:rPr>
              <a:t>And now we will open the meeting to take your questions</a:t>
            </a:r>
          </a:p>
          <a:p>
            <a:pPr marL="342900" marR="0" indent="-342900">
              <a:buAutoNum type="arabicPeriod"/>
            </a:pP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endParaRPr lang="en-US" sz="1800" u="sng">
              <a:solidFill>
                <a:srgbClr val="467886"/>
              </a:solidFill>
              <a:effectLst/>
              <a:latin typeface="Aptos" panose="020B0004020202020204" pitchFamily="34" charset="0"/>
              <a:ea typeface="Aptos" panose="020B0004020202020204" pitchFamily="34" charset="0"/>
              <a:cs typeface="Aptos" panose="020B0004020202020204" pitchFamily="34" charset="0"/>
            </a:endParaRPr>
          </a:p>
          <a:p>
            <a:pPr marL="0" marR="0"/>
            <a:endParaRPr lang="en-US" sz="180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fld id="{5D5F943C-EE56-5B42-9DF3-05DABDF56672}" type="slidenum">
              <a:rPr lang="en-US" smtClean="0"/>
              <a:t>20</a:t>
            </a:fld>
            <a:endParaRPr lang="en-US"/>
          </a:p>
        </p:txBody>
      </p:sp>
    </p:spTree>
    <p:extLst>
      <p:ext uri="{BB962C8B-B14F-4D97-AF65-F5344CB8AC3E}">
        <p14:creationId xmlns:p14="http://schemas.microsoft.com/office/powerpoint/2010/main" val="2800077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Before I turn it over to Commander Chancellor, I would like to invite you to join us Tuesday, May 27 for the Future of Downtown at ACL Live.</a:t>
            </a:r>
          </a:p>
          <a:p>
            <a:pPr marL="228600" indent="-228600">
              <a:buAutoNum type="arabicPeriod"/>
            </a:pPr>
            <a:r>
              <a:rPr lang="en-US"/>
              <a:t>This high-energy event celebrates downtown’s progress, transformative projects, and spotlights the people and projects that have positively impacted downtown.</a:t>
            </a:r>
          </a:p>
          <a:p>
            <a:pPr marL="228600" indent="-228600">
              <a:buAutoNum type="arabicPeriod"/>
            </a:pPr>
            <a:r>
              <a:rPr lang="en-US"/>
              <a:t>This is the downtown Austin Alliance’s signature, annual event, and we encourage you to go to </a:t>
            </a:r>
            <a:r>
              <a:rPr lang="en-US" err="1"/>
              <a:t>downtownaustin.com</a:t>
            </a:r>
            <a:r>
              <a:rPr lang="en-US"/>
              <a:t> for information and tickets.</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5D5F943C-EE56-5B42-9DF3-05DABDF56672}" type="slidenum">
              <a:rPr lang="en-US" smtClean="0"/>
              <a:t>3</a:t>
            </a:fld>
            <a:endParaRPr lang="en-US"/>
          </a:p>
        </p:txBody>
      </p:sp>
    </p:spTree>
    <p:extLst>
      <p:ext uri="{BB962C8B-B14F-4D97-AF65-F5344CB8AC3E}">
        <p14:creationId xmlns:p14="http://schemas.microsoft.com/office/powerpoint/2010/main" val="559625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Now, it is my pleasure to introduce APD/DTAC Commander Michael Chancellor for an update on APD initiatives and crime trends.</a:t>
            </a:r>
          </a:p>
          <a:p>
            <a:pPr marL="228600" indent="-228600">
              <a:buAutoNum type="arabicPeriod"/>
            </a:pPr>
            <a:r>
              <a:rPr lang="en-US"/>
              <a:t>Commander, thank you for being with us this morning.</a:t>
            </a:r>
          </a:p>
          <a:p>
            <a:pPr marL="228600" indent="-228600">
              <a:buAutoNum type="arabicPeriod"/>
            </a:pPr>
            <a:r>
              <a:rPr lang="en-US"/>
              <a:t>The floor is yours</a:t>
            </a:r>
          </a:p>
        </p:txBody>
      </p:sp>
      <p:sp>
        <p:nvSpPr>
          <p:cNvPr id="4" name="Slide Number Placeholder 3"/>
          <p:cNvSpPr>
            <a:spLocks noGrp="1"/>
          </p:cNvSpPr>
          <p:nvPr>
            <p:ph type="sldNum" sz="quarter" idx="5"/>
          </p:nvPr>
        </p:nvSpPr>
        <p:spPr/>
        <p:txBody>
          <a:bodyPr/>
          <a:lstStyle/>
          <a:p>
            <a:fld id="{5D5F943C-EE56-5B42-9DF3-05DABDF56672}" type="slidenum">
              <a:rPr lang="en-US" smtClean="0"/>
              <a:t>4</a:t>
            </a:fld>
            <a:endParaRPr lang="en-US"/>
          </a:p>
        </p:txBody>
      </p:sp>
    </p:spTree>
    <p:extLst>
      <p:ext uri="{BB962C8B-B14F-4D97-AF65-F5344CB8AC3E}">
        <p14:creationId xmlns:p14="http://schemas.microsoft.com/office/powerpoint/2010/main" val="3309003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Take questions for commander now</a:t>
            </a:r>
          </a:p>
        </p:txBody>
      </p:sp>
      <p:sp>
        <p:nvSpPr>
          <p:cNvPr id="4" name="Slide Number Placeholder 3"/>
          <p:cNvSpPr>
            <a:spLocks noGrp="1"/>
          </p:cNvSpPr>
          <p:nvPr>
            <p:ph type="sldNum" sz="quarter" idx="5"/>
          </p:nvPr>
        </p:nvSpPr>
        <p:spPr/>
        <p:txBody>
          <a:bodyPr/>
          <a:lstStyle/>
          <a:p>
            <a:fld id="{5D5F943C-EE56-5B42-9DF3-05DABDF56672}" type="slidenum">
              <a:rPr lang="en-US" smtClean="0"/>
              <a:t>5</a:t>
            </a:fld>
            <a:endParaRPr lang="en-US"/>
          </a:p>
        </p:txBody>
      </p:sp>
    </p:spTree>
    <p:extLst>
      <p:ext uri="{BB962C8B-B14F-4D97-AF65-F5344CB8AC3E}">
        <p14:creationId xmlns:p14="http://schemas.microsoft.com/office/powerpoint/2010/main" val="3144268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Thanks, Mike. We appreciate your presentation and you staying on the call for open Q&amp;A shortly</a:t>
            </a:r>
          </a:p>
          <a:p>
            <a:pPr marL="228600" indent="-228600">
              <a:buAutoNum type="arabicPeriod"/>
            </a:pPr>
            <a:r>
              <a:rPr lang="en-US"/>
              <a:t>Now, I am pleased to announce the launch of the HEART ATX program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t>As many of you would recall, The Homelessness Engagement Assistance Response Team (HEART) began as a six-month pilot in 2023 that was funded and launched by the Downtown Alliance in February 2024.</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5D5F943C-EE56-5B42-9DF3-05DABDF56672}" type="slidenum">
              <a:rPr lang="en-US" smtClean="0"/>
              <a:t>6</a:t>
            </a:fld>
            <a:endParaRPr lang="en-US"/>
          </a:p>
        </p:txBody>
      </p:sp>
    </p:spTree>
    <p:extLst>
      <p:ext uri="{BB962C8B-B14F-4D97-AF65-F5344CB8AC3E}">
        <p14:creationId xmlns:p14="http://schemas.microsoft.com/office/powerpoint/2010/main" val="4261026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The purpose was to test and demonstrate the impact of having homeless outreach in downtown.</a:t>
            </a:r>
          </a:p>
          <a:p>
            <a:pPr marL="228600" indent="-228600">
              <a:buAutoNum type="arabicPeriod"/>
            </a:pPr>
            <a:r>
              <a:rPr lang="en-US"/>
              <a:t>We worked with Urban Alchemy – the city’s contract shelter manager for the ARCH and 8</a:t>
            </a:r>
            <a:r>
              <a:rPr lang="en-US" baseline="30000"/>
              <a:t>th</a:t>
            </a:r>
            <a:r>
              <a:rPr lang="en-US"/>
              <a:t> Street shelters – and saw very positive results.</a:t>
            </a:r>
          </a:p>
          <a:p>
            <a:pPr marL="228600" indent="-228600">
              <a:buAutoNum type="arabicPeriod"/>
            </a:pPr>
            <a:r>
              <a:rPr lang="en-US"/>
              <a:t>Outreach practitioners - people with lived experience - actively engaged with people living unsheltered downtown 8-hours a day/5-days a week, and this resulted in 120 people being sheltered, 53 reunified with families, and more than 1,400 people being referred to the outdoor Oasis at ARCH.</a:t>
            </a:r>
          </a:p>
          <a:p>
            <a:pPr marL="228600" indent="-228600">
              <a:buAutoNum type="arabicPeriod"/>
            </a:pPr>
            <a:r>
              <a:rPr lang="en-US"/>
              <a:t>The success of the pilot and our advocacy to expand the program led to city council committing funding needed to create a year-round program to a larger geographic area across the CBD and into East Austin with an expanded service schedule.</a:t>
            </a:r>
          </a:p>
          <a:p>
            <a:pPr marL="228600" indent="-228600">
              <a:buAutoNum type="arabicPeriod"/>
            </a:pPr>
            <a:r>
              <a:rPr lang="en-US"/>
              <a:t>In addition to the city’s funding commitment, the Downtown Austin Alliance has committed $410,000 to put additional HEART outreach services in the PID</a:t>
            </a:r>
          </a:p>
        </p:txBody>
      </p:sp>
      <p:sp>
        <p:nvSpPr>
          <p:cNvPr id="4" name="Slide Number Placeholder 3"/>
          <p:cNvSpPr>
            <a:spLocks noGrp="1"/>
          </p:cNvSpPr>
          <p:nvPr>
            <p:ph type="sldNum" sz="quarter" idx="5"/>
          </p:nvPr>
        </p:nvSpPr>
        <p:spPr/>
        <p:txBody>
          <a:bodyPr/>
          <a:lstStyle/>
          <a:p>
            <a:fld id="{5D5F943C-EE56-5B42-9DF3-05DABDF56672}" type="slidenum">
              <a:rPr lang="en-US" smtClean="0"/>
              <a:t>7</a:t>
            </a:fld>
            <a:endParaRPr lang="en-US"/>
          </a:p>
        </p:txBody>
      </p:sp>
    </p:spTree>
    <p:extLst>
      <p:ext uri="{BB962C8B-B14F-4D97-AF65-F5344CB8AC3E}">
        <p14:creationId xmlns:p14="http://schemas.microsoft.com/office/powerpoint/2010/main" val="545512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The dark-shaded area on the screen represents the entire HEART ATX service area funded by the city.</a:t>
            </a:r>
          </a:p>
          <a:p>
            <a:pPr marL="228600" indent="-228600">
              <a:buAutoNum type="arabicPeriod"/>
            </a:pPr>
            <a:r>
              <a:rPr lang="en-US"/>
              <a:t>(Describe boundary)</a:t>
            </a:r>
          </a:p>
          <a:p>
            <a:pPr marL="228600" indent="-228600">
              <a:buAutoNum type="arabicPeriod"/>
            </a:pPr>
            <a:r>
              <a:rPr lang="en-US"/>
              <a:t>The red-shaded area represents the Downtown PID</a:t>
            </a:r>
          </a:p>
          <a:p>
            <a:pPr marL="228600" indent="-228600">
              <a:buAutoNum type="arabicPeriod"/>
            </a:pPr>
            <a:r>
              <a:rPr lang="en-US"/>
              <a:t>The city’s service schedule that you’ll see in just a moment will provide services throughout the entire shaded area on the screen.</a:t>
            </a:r>
          </a:p>
          <a:p>
            <a:pPr marL="228600" indent="-228600">
              <a:buAutoNum type="arabicPeriod"/>
            </a:pPr>
            <a:r>
              <a:rPr lang="en-US"/>
              <a:t>The Downtown Alliance’s supplemental services will be within the red-shaded area only</a:t>
            </a:r>
          </a:p>
        </p:txBody>
      </p:sp>
      <p:sp>
        <p:nvSpPr>
          <p:cNvPr id="4" name="Slide Number Placeholder 3"/>
          <p:cNvSpPr>
            <a:spLocks noGrp="1"/>
          </p:cNvSpPr>
          <p:nvPr>
            <p:ph type="sldNum" sz="quarter" idx="5"/>
          </p:nvPr>
        </p:nvSpPr>
        <p:spPr/>
        <p:txBody>
          <a:bodyPr/>
          <a:lstStyle/>
          <a:p>
            <a:fld id="{5D5F943C-EE56-5B42-9DF3-05DABDF56672}" type="slidenum">
              <a:rPr lang="en-US" smtClean="0"/>
              <a:t>8</a:t>
            </a:fld>
            <a:endParaRPr lang="en-US"/>
          </a:p>
        </p:txBody>
      </p:sp>
    </p:spTree>
    <p:extLst>
      <p:ext uri="{BB962C8B-B14F-4D97-AF65-F5344CB8AC3E}">
        <p14:creationId xmlns:p14="http://schemas.microsoft.com/office/powerpoint/2010/main" val="4249803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Review city schedule (overall area on map)</a:t>
            </a:r>
          </a:p>
          <a:p>
            <a:pPr marL="228600" indent="-228600">
              <a:buAutoNum type="arabicPeriod"/>
            </a:pPr>
            <a:r>
              <a:rPr lang="en-US"/>
              <a:t>Review DAA-funded supplemental schedule (red shaded area on map)</a:t>
            </a:r>
          </a:p>
        </p:txBody>
      </p:sp>
      <p:sp>
        <p:nvSpPr>
          <p:cNvPr id="4" name="Slide Number Placeholder 3"/>
          <p:cNvSpPr>
            <a:spLocks noGrp="1"/>
          </p:cNvSpPr>
          <p:nvPr>
            <p:ph type="sldNum" sz="quarter" idx="5"/>
          </p:nvPr>
        </p:nvSpPr>
        <p:spPr/>
        <p:txBody>
          <a:bodyPr/>
          <a:lstStyle/>
          <a:p>
            <a:fld id="{5D5F943C-EE56-5B42-9DF3-05DABDF56672}" type="slidenum">
              <a:rPr lang="en-US" smtClean="0"/>
              <a:t>9</a:t>
            </a:fld>
            <a:endParaRPr lang="en-US"/>
          </a:p>
        </p:txBody>
      </p:sp>
    </p:spTree>
    <p:extLst>
      <p:ext uri="{BB962C8B-B14F-4D97-AF65-F5344CB8AC3E}">
        <p14:creationId xmlns:p14="http://schemas.microsoft.com/office/powerpoint/2010/main" val="634462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BF98-83CA-4DBB-9701-0D33F7305D1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D5B149-AAB9-43F9-929E-8BEFDC6992E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a:extLst>
              <a:ext uri="{FF2B5EF4-FFF2-40B4-BE49-F238E27FC236}">
                <a16:creationId xmlns:a16="http://schemas.microsoft.com/office/drawing/2014/main" id="{D2660AD1-7EB7-4654-B835-1FA8944CCFEE}"/>
              </a:ext>
            </a:extLst>
          </p:cNvPr>
          <p:cNvSpPr txBox="1">
            <a:spLocks/>
          </p:cNvSpPr>
          <p:nvPr userDrawn="1"/>
        </p:nvSpPr>
        <p:spPr>
          <a:xfrm>
            <a:off x="147857" y="11098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386205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FB818-124C-44E2-8CA7-0EAE2E2505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661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75E85-EDF0-4A17-A0F3-CD2895F4416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8B6905-47BD-47CE-8311-DC3612AA840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6192DB8-FBBB-44A1-AAC4-13A8C250B015}"/>
              </a:ext>
            </a:extLst>
          </p:cNvPr>
          <p:cNvSpPr>
            <a:spLocks noGrp="1"/>
          </p:cNvSpPr>
          <p:nvPr>
            <p:ph type="title"/>
          </p:nvPr>
        </p:nvSpPr>
        <p:spPr>
          <a:xfrm>
            <a:off x="147857" y="110988"/>
            <a:ext cx="10515600" cy="1325563"/>
          </a:xfrm>
          <a:prstGeom prst="rect">
            <a:avLst/>
          </a:prstGeo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4886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EBD31F-E073-4AE7-A8A9-9A656C868FD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0DAFB2-5E27-4A7A-9107-97F1FDB7709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E0F2A9-8FB9-4AF2-83D2-CF6AB1AFDA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68A8A8-0822-498E-9037-FCF6AE76AFA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73A8B28D-8CA0-4EC8-9BEE-DC67780D85DE}"/>
              </a:ext>
            </a:extLst>
          </p:cNvPr>
          <p:cNvSpPr>
            <a:spLocks noGrp="1"/>
          </p:cNvSpPr>
          <p:nvPr>
            <p:ph type="title"/>
          </p:nvPr>
        </p:nvSpPr>
        <p:spPr>
          <a:xfrm>
            <a:off x="147857" y="110988"/>
            <a:ext cx="10515600" cy="1325563"/>
          </a:xfrm>
          <a:prstGeom prst="rect">
            <a:avLst/>
          </a:prstGeo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94512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E0EAA4-2A7C-4877-84F5-FF59526436A7}"/>
              </a:ext>
            </a:extLst>
          </p:cNvPr>
          <p:cNvSpPr>
            <a:spLocks noGrp="1"/>
          </p:cNvSpPr>
          <p:nvPr>
            <p:ph type="title"/>
          </p:nvPr>
        </p:nvSpPr>
        <p:spPr>
          <a:xfrm>
            <a:off x="147857" y="110988"/>
            <a:ext cx="10515600" cy="1325563"/>
          </a:xfrm>
          <a:prstGeom prst="rect">
            <a:avLst/>
          </a:prstGeo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95369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Shape, square&#10;&#10;Description automatically generated">
            <a:extLst>
              <a:ext uri="{FF2B5EF4-FFF2-40B4-BE49-F238E27FC236}">
                <a16:creationId xmlns:a16="http://schemas.microsoft.com/office/drawing/2014/main" id="{0D376753-CA3C-437A-BE10-5D0950ADFC2E}"/>
              </a:ext>
            </a:extLst>
          </p:cNvPr>
          <p:cNvPicPr>
            <a:picLocks noChangeAspect="1"/>
          </p:cNvPicPr>
          <p:nvPr userDrawn="1"/>
        </p:nvPicPr>
        <p:blipFill>
          <a:blip r:embed="rId2"/>
          <a:stretch>
            <a:fillRect/>
          </a:stretch>
        </p:blipFill>
        <p:spPr>
          <a:xfrm>
            <a:off x="12876466" y="110988"/>
            <a:ext cx="5891436" cy="6858000"/>
          </a:xfrm>
          <a:prstGeom prst="rect">
            <a:avLst/>
          </a:prstGeom>
        </p:spPr>
      </p:pic>
    </p:spTree>
    <p:extLst>
      <p:ext uri="{BB962C8B-B14F-4D97-AF65-F5344CB8AC3E}">
        <p14:creationId xmlns:p14="http://schemas.microsoft.com/office/powerpoint/2010/main" val="280813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303B3-D8CE-4F12-9DBC-6E8DA5FAC5F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3E16F-3BA8-4A74-AF96-1F0458AC34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0C85E4-AEFF-45D1-A8E6-303DBB3A2F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DAED1D-E178-429C-8892-7242B2778A2C}"/>
              </a:ext>
            </a:extLst>
          </p:cNvPr>
          <p:cNvSpPr>
            <a:spLocks noGrp="1"/>
          </p:cNvSpPr>
          <p:nvPr>
            <p:ph type="dt" sz="half" idx="10"/>
          </p:nvPr>
        </p:nvSpPr>
        <p:spPr>
          <a:xfrm>
            <a:off x="838200" y="6356350"/>
            <a:ext cx="2743200" cy="365125"/>
          </a:xfrm>
          <a:prstGeom prst="rect">
            <a:avLst/>
          </a:prstGeom>
        </p:spPr>
        <p:txBody>
          <a:bodyPr/>
          <a:lstStyle/>
          <a:p>
            <a:fld id="{0C9C06EF-A342-488D-BE57-8E1559B7FE79}" type="datetimeFigureOut">
              <a:rPr lang="en-US" smtClean="0"/>
              <a:t>4/17/2025</a:t>
            </a:fld>
            <a:endParaRPr lang="en-US"/>
          </a:p>
        </p:txBody>
      </p:sp>
      <p:sp>
        <p:nvSpPr>
          <p:cNvPr id="6" name="Footer Placeholder 5">
            <a:extLst>
              <a:ext uri="{FF2B5EF4-FFF2-40B4-BE49-F238E27FC236}">
                <a16:creationId xmlns:a16="http://schemas.microsoft.com/office/drawing/2014/main" id="{61CE71B9-644A-437A-A342-2971A4AE2DAB}"/>
              </a:ext>
            </a:extLst>
          </p:cNvPr>
          <p:cNvSpPr>
            <a:spLocks noGrp="1"/>
          </p:cNvSpPr>
          <p:nvPr>
            <p:ph type="ftr" sz="quarter" idx="11"/>
          </p:nvPr>
        </p:nvSpPr>
        <p:spPr>
          <a:xfrm>
            <a:off x="4038600" y="636640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425B4B-19B5-4D19-A631-863B02BE8E5D}"/>
              </a:ext>
            </a:extLst>
          </p:cNvPr>
          <p:cNvSpPr>
            <a:spLocks noGrp="1"/>
          </p:cNvSpPr>
          <p:nvPr>
            <p:ph type="sldNum" sz="quarter" idx="12"/>
          </p:nvPr>
        </p:nvSpPr>
        <p:spPr>
          <a:xfrm>
            <a:off x="8610600" y="6356350"/>
            <a:ext cx="2743200" cy="365125"/>
          </a:xfrm>
          <a:prstGeom prst="rect">
            <a:avLst/>
          </a:prstGeom>
        </p:spPr>
        <p:txBody>
          <a:bodyPr/>
          <a:lstStyle/>
          <a:p>
            <a:fld id="{B8CFF810-E99A-4BE9-AC36-6463787DB964}" type="slidenum">
              <a:rPr lang="en-US" smtClean="0"/>
              <a:t>‹#›</a:t>
            </a:fld>
            <a:endParaRPr lang="en-US"/>
          </a:p>
        </p:txBody>
      </p:sp>
    </p:spTree>
    <p:extLst>
      <p:ext uri="{BB962C8B-B14F-4D97-AF65-F5344CB8AC3E}">
        <p14:creationId xmlns:p14="http://schemas.microsoft.com/office/powerpoint/2010/main" val="180976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2E400-8BA6-A947-89A5-F6B90BF1D1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2B6978-F339-BD4C-BD52-25DACA7006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2B803-2C62-AF4B-89E7-5B45C107FAD7}"/>
              </a:ext>
            </a:extLst>
          </p:cNvPr>
          <p:cNvSpPr>
            <a:spLocks noGrp="1"/>
          </p:cNvSpPr>
          <p:nvPr>
            <p:ph type="dt" sz="half" idx="10"/>
          </p:nvPr>
        </p:nvSpPr>
        <p:spPr/>
        <p:txBody>
          <a:bodyPr/>
          <a:lstStyle/>
          <a:p>
            <a:fld id="{3C2E27A6-4999-C840-9BB3-DFDC39BBD723}" type="datetimeFigureOut">
              <a:rPr lang="en-US" smtClean="0"/>
              <a:t>4/17/2025</a:t>
            </a:fld>
            <a:endParaRPr lang="en-US"/>
          </a:p>
        </p:txBody>
      </p:sp>
      <p:sp>
        <p:nvSpPr>
          <p:cNvPr id="5" name="Footer Placeholder 4">
            <a:extLst>
              <a:ext uri="{FF2B5EF4-FFF2-40B4-BE49-F238E27FC236}">
                <a16:creationId xmlns:a16="http://schemas.microsoft.com/office/drawing/2014/main" id="{D8FE2558-FDBC-B744-9901-0D35E84D8C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576BD-EA5E-8E46-9266-FAC79DB8B2B8}"/>
              </a:ext>
            </a:extLst>
          </p:cNvPr>
          <p:cNvSpPr>
            <a:spLocks noGrp="1"/>
          </p:cNvSpPr>
          <p:nvPr>
            <p:ph type="sldNum" sz="quarter" idx="12"/>
          </p:nvPr>
        </p:nvSpPr>
        <p:spPr/>
        <p:txBody>
          <a:bodyPr/>
          <a:lstStyle/>
          <a:p>
            <a:fld id="{7377F237-7DD4-F544-BE42-210B65DB790B}" type="slidenum">
              <a:rPr lang="en-US" smtClean="0"/>
              <a:t>‹#›</a:t>
            </a:fld>
            <a:endParaRPr lang="en-US"/>
          </a:p>
        </p:txBody>
      </p:sp>
    </p:spTree>
    <p:extLst>
      <p:ext uri="{BB962C8B-B14F-4D97-AF65-F5344CB8AC3E}">
        <p14:creationId xmlns:p14="http://schemas.microsoft.com/office/powerpoint/2010/main" val="3798810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1D3BA6E-990B-4CED-9EAF-0D1C84E3CE5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5604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9" r:id="rId7"/>
    <p:sldLayoutId id="214748367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ECE61AA-A73F-CD49-A200-F617B77EBBE2}"/>
              </a:ext>
            </a:extLst>
          </p:cNvPr>
          <p:cNvSpPr txBox="1"/>
          <p:nvPr/>
        </p:nvSpPr>
        <p:spPr>
          <a:xfrm>
            <a:off x="289267" y="47613"/>
            <a:ext cx="5548507" cy="1323439"/>
          </a:xfrm>
          <a:prstGeom prst="rect">
            <a:avLst/>
          </a:prstGeom>
          <a:noFill/>
        </p:spPr>
        <p:txBody>
          <a:bodyPr wrap="none" lIns="91440" tIns="45720" rIns="91440" bIns="45720" rtlCol="0" anchor="t">
            <a:spAutoFit/>
          </a:bodyPr>
          <a:lstStyle/>
          <a:p>
            <a:r>
              <a:rPr lang="en-US" sz="4000">
                <a:solidFill>
                  <a:schemeClr val="bg1"/>
                </a:solidFill>
              </a:rPr>
              <a:t>Downtown Safety Forum</a:t>
            </a:r>
          </a:p>
          <a:p>
            <a:r>
              <a:rPr lang="en-US" sz="4000">
                <a:solidFill>
                  <a:schemeClr val="bg1"/>
                </a:solidFill>
              </a:rPr>
              <a:t>Thursday, March 21, 2024</a:t>
            </a:r>
            <a:endParaRPr lang="en-US" sz="4000">
              <a:solidFill>
                <a:schemeClr val="bg1"/>
              </a:solidFill>
              <a:ea typeface="Calibri"/>
              <a:cs typeface="Calibri"/>
            </a:endParaRPr>
          </a:p>
        </p:txBody>
      </p:sp>
      <p:pic>
        <p:nvPicPr>
          <p:cNvPr id="9" name="Picture 8">
            <a:extLst>
              <a:ext uri="{FF2B5EF4-FFF2-40B4-BE49-F238E27FC236}">
                <a16:creationId xmlns:a16="http://schemas.microsoft.com/office/drawing/2014/main" id="{3BEE9B61-8313-3745-9A7A-A7AEDE4FBE7A}"/>
              </a:ext>
            </a:extLst>
          </p:cNvPr>
          <p:cNvPicPr>
            <a:picLocks noChangeAspect="1"/>
          </p:cNvPicPr>
          <p:nvPr/>
        </p:nvPicPr>
        <p:blipFill>
          <a:blip r:embed="rId3"/>
          <a:stretch>
            <a:fillRect/>
          </a:stretch>
        </p:blipFill>
        <p:spPr>
          <a:xfrm>
            <a:off x="289267" y="5020099"/>
            <a:ext cx="2213148" cy="1323440"/>
          </a:xfrm>
          <a:prstGeom prst="rect">
            <a:avLst/>
          </a:prstGeom>
        </p:spPr>
      </p:pic>
      <p:pic>
        <p:nvPicPr>
          <p:cNvPr id="3" name="Picture 2">
            <a:extLst>
              <a:ext uri="{FF2B5EF4-FFF2-40B4-BE49-F238E27FC236}">
                <a16:creationId xmlns:a16="http://schemas.microsoft.com/office/drawing/2014/main" id="{7436FF4E-7684-7848-B01F-03E77F103004}"/>
              </a:ext>
            </a:extLst>
          </p:cNvPr>
          <p:cNvPicPr>
            <a:picLocks noChangeAspect="1"/>
          </p:cNvPicPr>
          <p:nvPr/>
        </p:nvPicPr>
        <p:blipFill>
          <a:blip r:embed="rId4"/>
          <a:stretch>
            <a:fillRect/>
          </a:stretch>
        </p:blipFill>
        <p:spPr>
          <a:xfrm>
            <a:off x="-47354" y="-36183"/>
            <a:ext cx="6523464" cy="6858000"/>
          </a:xfrm>
          <a:prstGeom prst="rect">
            <a:avLst/>
          </a:prstGeom>
        </p:spPr>
      </p:pic>
      <p:pic>
        <p:nvPicPr>
          <p:cNvPr id="1026" name="Picture 2" descr="Downtown Austin Alliance | Austin ...">
            <a:extLst>
              <a:ext uri="{FF2B5EF4-FFF2-40B4-BE49-F238E27FC236}">
                <a16:creationId xmlns:a16="http://schemas.microsoft.com/office/drawing/2014/main" id="{E0EF278D-DF99-7049-A2BC-2777525EC0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584" y="3753075"/>
            <a:ext cx="5647976" cy="27538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BB52F1-7419-004D-8928-0A3446A81875}"/>
              </a:ext>
            </a:extLst>
          </p:cNvPr>
          <p:cNvSpPr txBox="1"/>
          <p:nvPr/>
        </p:nvSpPr>
        <p:spPr>
          <a:xfrm>
            <a:off x="537882" y="3586974"/>
            <a:ext cx="5299891" cy="1631216"/>
          </a:xfrm>
          <a:prstGeom prst="rect">
            <a:avLst/>
          </a:prstGeom>
          <a:solidFill>
            <a:schemeClr val="tx1"/>
          </a:solidFill>
          <a:ln>
            <a:solidFill>
              <a:schemeClr val="tx1"/>
            </a:solidFill>
          </a:ln>
        </p:spPr>
        <p:txBody>
          <a:bodyPr wrap="square" rtlCol="0">
            <a:spAutoFit/>
          </a:bodyPr>
          <a:lstStyle/>
          <a:p>
            <a:pPr algn="ctr"/>
            <a:r>
              <a:rPr lang="en-US" sz="3600">
                <a:solidFill>
                  <a:schemeClr val="bg1"/>
                </a:solidFill>
              </a:rPr>
              <a:t>Downtown Safety Forum</a:t>
            </a:r>
          </a:p>
          <a:p>
            <a:pPr algn="ctr"/>
            <a:endParaRPr lang="en-US" sz="3200">
              <a:solidFill>
                <a:schemeClr val="bg1"/>
              </a:solidFill>
            </a:endParaRPr>
          </a:p>
          <a:p>
            <a:pPr algn="ctr"/>
            <a:r>
              <a:rPr lang="en-US" sz="3200">
                <a:solidFill>
                  <a:schemeClr val="bg1"/>
                </a:solidFill>
              </a:rPr>
              <a:t>Thursday, April 17, 2025</a:t>
            </a:r>
          </a:p>
        </p:txBody>
      </p:sp>
      <p:pic>
        <p:nvPicPr>
          <p:cNvPr id="5" name="Picture 4">
            <a:extLst>
              <a:ext uri="{FF2B5EF4-FFF2-40B4-BE49-F238E27FC236}">
                <a16:creationId xmlns:a16="http://schemas.microsoft.com/office/drawing/2014/main" id="{AFE62116-6C29-6C13-D682-DCECCBF246D7}"/>
              </a:ext>
            </a:extLst>
          </p:cNvPr>
          <p:cNvPicPr>
            <a:picLocks noChangeAspect="1"/>
          </p:cNvPicPr>
          <p:nvPr/>
        </p:nvPicPr>
        <p:blipFill>
          <a:blip r:embed="rId6"/>
          <a:stretch>
            <a:fillRect/>
          </a:stretch>
        </p:blipFill>
        <p:spPr>
          <a:xfrm>
            <a:off x="6476110" y="-5474"/>
            <a:ext cx="5728924" cy="3592447"/>
          </a:xfrm>
          <a:prstGeom prst="rect">
            <a:avLst/>
          </a:prstGeom>
        </p:spPr>
      </p:pic>
    </p:spTree>
    <p:extLst>
      <p:ext uri="{BB962C8B-B14F-4D97-AF65-F5344CB8AC3E}">
        <p14:creationId xmlns:p14="http://schemas.microsoft.com/office/powerpoint/2010/main" val="1522234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12" name="Rectangle 11">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42A2016-2629-F648-9765-9AAE29326C28}"/>
              </a:ext>
            </a:extLst>
          </p:cNvPr>
          <p:cNvSpPr>
            <a:spLocks noGrp="1"/>
          </p:cNvSpPr>
          <p:nvPr>
            <p:ph type="title"/>
          </p:nvPr>
        </p:nvSpPr>
        <p:spPr/>
        <p:txBody>
          <a:bodyPr/>
          <a:lstStyle/>
          <a:p>
            <a:br>
              <a:rPr lang="en-US"/>
            </a:br>
            <a:endParaRPr lang="en-US"/>
          </a:p>
        </p:txBody>
      </p:sp>
      <p:sp>
        <p:nvSpPr>
          <p:cNvPr id="3" name="Content Placeholder 2">
            <a:extLst>
              <a:ext uri="{FF2B5EF4-FFF2-40B4-BE49-F238E27FC236}">
                <a16:creationId xmlns:a16="http://schemas.microsoft.com/office/drawing/2014/main" id="{387B5433-2469-4548-8A14-6BA8758BF90F}"/>
              </a:ext>
            </a:extLst>
          </p:cNvPr>
          <p:cNvSpPr>
            <a:spLocks noGrp="1"/>
          </p:cNvSpPr>
          <p:nvPr>
            <p:ph idx="1"/>
          </p:nvPr>
        </p:nvSpPr>
        <p:spPr/>
        <p:txBody>
          <a:bodyPr/>
          <a:lstStyle/>
          <a:p>
            <a:endParaRPr lang="en-US"/>
          </a:p>
          <a:p>
            <a:endParaRPr lang="en-US"/>
          </a:p>
          <a:p>
            <a:endParaRPr lang="en-US"/>
          </a:p>
        </p:txBody>
      </p:sp>
      <p:pic>
        <p:nvPicPr>
          <p:cNvPr id="7" name="Picture 6">
            <a:extLst>
              <a:ext uri="{FF2B5EF4-FFF2-40B4-BE49-F238E27FC236}">
                <a16:creationId xmlns:a16="http://schemas.microsoft.com/office/drawing/2014/main" id="{9EE36EDD-FC4A-FACC-B552-D1CB2FECB655}"/>
              </a:ext>
            </a:extLst>
          </p:cNvPr>
          <p:cNvPicPr>
            <a:picLocks noChangeAspect="1"/>
          </p:cNvPicPr>
          <p:nvPr/>
        </p:nvPicPr>
        <p:blipFill>
          <a:blip r:embed="rId3"/>
          <a:stretch>
            <a:fillRect/>
          </a:stretch>
        </p:blipFill>
        <p:spPr>
          <a:xfrm>
            <a:off x="-984887" y="0"/>
            <a:ext cx="14161774" cy="6858000"/>
          </a:xfrm>
          <a:prstGeom prst="rect">
            <a:avLst/>
          </a:prstGeom>
        </p:spPr>
      </p:pic>
    </p:spTree>
    <p:extLst>
      <p:ext uri="{BB962C8B-B14F-4D97-AF65-F5344CB8AC3E}">
        <p14:creationId xmlns:p14="http://schemas.microsoft.com/office/powerpoint/2010/main" val="2187050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26A65F-81EB-49B2-5BFE-C935A5A85E5A}"/>
              </a:ext>
            </a:extLst>
          </p:cNvPr>
          <p:cNvPicPr>
            <a:picLocks noChangeAspect="1"/>
          </p:cNvPicPr>
          <p:nvPr/>
        </p:nvPicPr>
        <p:blipFill>
          <a:blip r:embed="rId3"/>
          <a:stretch>
            <a:fillRect/>
          </a:stretch>
        </p:blipFill>
        <p:spPr>
          <a:xfrm>
            <a:off x="290280" y="1171575"/>
            <a:ext cx="11611440" cy="5316973"/>
          </a:xfrm>
          <a:prstGeom prst="rect">
            <a:avLst/>
          </a:prstGeom>
        </p:spPr>
      </p:pic>
      <p:sp>
        <p:nvSpPr>
          <p:cNvPr id="3" name="TextBox 2">
            <a:extLst>
              <a:ext uri="{FF2B5EF4-FFF2-40B4-BE49-F238E27FC236}">
                <a16:creationId xmlns:a16="http://schemas.microsoft.com/office/drawing/2014/main" id="{9A8F9971-2AC3-83A9-83A3-4F21095D42E7}"/>
              </a:ext>
            </a:extLst>
          </p:cNvPr>
          <p:cNvSpPr txBox="1"/>
          <p:nvPr/>
        </p:nvSpPr>
        <p:spPr>
          <a:xfrm>
            <a:off x="290280" y="15509"/>
            <a:ext cx="4846327" cy="707886"/>
          </a:xfrm>
          <a:prstGeom prst="rect">
            <a:avLst/>
          </a:prstGeom>
          <a:noFill/>
        </p:spPr>
        <p:txBody>
          <a:bodyPr wrap="none" rtlCol="0">
            <a:spAutoFit/>
          </a:bodyPr>
          <a:lstStyle/>
          <a:p>
            <a:r>
              <a:rPr lang="en-US" sz="4000">
                <a:solidFill>
                  <a:schemeClr val="bg1"/>
                </a:solidFill>
              </a:rPr>
              <a:t>Downtown Dashboard</a:t>
            </a:r>
          </a:p>
        </p:txBody>
      </p:sp>
    </p:spTree>
    <p:extLst>
      <p:ext uri="{BB962C8B-B14F-4D97-AF65-F5344CB8AC3E}">
        <p14:creationId xmlns:p14="http://schemas.microsoft.com/office/powerpoint/2010/main" val="1469983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F198-D2B5-E903-EBE7-03F340411B9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FB5C429-F222-1175-7A30-1BD3DDFB7441}"/>
              </a:ext>
            </a:extLst>
          </p:cNvPr>
          <p:cNvSpPr txBox="1"/>
          <p:nvPr/>
        </p:nvSpPr>
        <p:spPr>
          <a:xfrm>
            <a:off x="290280" y="15509"/>
            <a:ext cx="4846327" cy="707886"/>
          </a:xfrm>
          <a:prstGeom prst="rect">
            <a:avLst/>
          </a:prstGeom>
          <a:noFill/>
        </p:spPr>
        <p:txBody>
          <a:bodyPr wrap="none" rtlCol="0">
            <a:spAutoFit/>
          </a:bodyPr>
          <a:lstStyle/>
          <a:p>
            <a:r>
              <a:rPr lang="en-US" sz="4000">
                <a:solidFill>
                  <a:schemeClr val="bg1"/>
                </a:solidFill>
              </a:rPr>
              <a:t>Downtown Dashboard</a:t>
            </a:r>
          </a:p>
        </p:txBody>
      </p:sp>
      <p:pic>
        <p:nvPicPr>
          <p:cNvPr id="4" name="Picture 3">
            <a:extLst>
              <a:ext uri="{FF2B5EF4-FFF2-40B4-BE49-F238E27FC236}">
                <a16:creationId xmlns:a16="http://schemas.microsoft.com/office/drawing/2014/main" id="{0F27CF81-53F1-EC9A-C110-EA292AD85749}"/>
              </a:ext>
            </a:extLst>
          </p:cNvPr>
          <p:cNvPicPr>
            <a:picLocks noChangeAspect="1"/>
          </p:cNvPicPr>
          <p:nvPr/>
        </p:nvPicPr>
        <p:blipFill>
          <a:blip r:embed="rId3"/>
          <a:stretch>
            <a:fillRect/>
          </a:stretch>
        </p:blipFill>
        <p:spPr>
          <a:xfrm>
            <a:off x="267282" y="1178130"/>
            <a:ext cx="11657435" cy="5294108"/>
          </a:xfrm>
          <a:prstGeom prst="rect">
            <a:avLst/>
          </a:prstGeom>
        </p:spPr>
      </p:pic>
    </p:spTree>
    <p:extLst>
      <p:ext uri="{BB962C8B-B14F-4D97-AF65-F5344CB8AC3E}">
        <p14:creationId xmlns:p14="http://schemas.microsoft.com/office/powerpoint/2010/main" val="2470209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439A0-89D2-26E2-57A1-FF9358628DB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75BFA77-806E-7815-A6EF-DE8B2E9E160E}"/>
              </a:ext>
            </a:extLst>
          </p:cNvPr>
          <p:cNvSpPr txBox="1"/>
          <p:nvPr/>
        </p:nvSpPr>
        <p:spPr>
          <a:xfrm>
            <a:off x="290280" y="15509"/>
            <a:ext cx="4846327" cy="707886"/>
          </a:xfrm>
          <a:prstGeom prst="rect">
            <a:avLst/>
          </a:prstGeom>
          <a:noFill/>
        </p:spPr>
        <p:txBody>
          <a:bodyPr wrap="none" rtlCol="0">
            <a:spAutoFit/>
          </a:bodyPr>
          <a:lstStyle/>
          <a:p>
            <a:r>
              <a:rPr lang="en-US" sz="4000">
                <a:solidFill>
                  <a:schemeClr val="bg1"/>
                </a:solidFill>
              </a:rPr>
              <a:t>Downtown Dashboard</a:t>
            </a:r>
          </a:p>
        </p:txBody>
      </p:sp>
      <p:pic>
        <p:nvPicPr>
          <p:cNvPr id="2" name="Picture 1">
            <a:extLst>
              <a:ext uri="{FF2B5EF4-FFF2-40B4-BE49-F238E27FC236}">
                <a16:creationId xmlns:a16="http://schemas.microsoft.com/office/drawing/2014/main" id="{8B1A800D-C034-AD92-4DE9-2271AC6362FC}"/>
              </a:ext>
            </a:extLst>
          </p:cNvPr>
          <p:cNvPicPr>
            <a:picLocks noChangeAspect="1"/>
          </p:cNvPicPr>
          <p:nvPr/>
        </p:nvPicPr>
        <p:blipFill>
          <a:blip r:embed="rId3"/>
          <a:stretch>
            <a:fillRect/>
          </a:stretch>
        </p:blipFill>
        <p:spPr>
          <a:xfrm>
            <a:off x="224886" y="1171576"/>
            <a:ext cx="11742227" cy="5357812"/>
          </a:xfrm>
          <a:prstGeom prst="rect">
            <a:avLst/>
          </a:prstGeom>
        </p:spPr>
      </p:pic>
    </p:spTree>
    <p:extLst>
      <p:ext uri="{BB962C8B-B14F-4D97-AF65-F5344CB8AC3E}">
        <p14:creationId xmlns:p14="http://schemas.microsoft.com/office/powerpoint/2010/main" val="2591062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D87F9-844B-7EB9-56D2-8E492B43766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068ED9C-1295-5813-1965-214298A25A1C}"/>
              </a:ext>
            </a:extLst>
          </p:cNvPr>
          <p:cNvSpPr txBox="1"/>
          <p:nvPr/>
        </p:nvSpPr>
        <p:spPr>
          <a:xfrm>
            <a:off x="290280" y="15509"/>
            <a:ext cx="4846327" cy="707886"/>
          </a:xfrm>
          <a:prstGeom prst="rect">
            <a:avLst/>
          </a:prstGeom>
          <a:noFill/>
        </p:spPr>
        <p:txBody>
          <a:bodyPr wrap="none" rtlCol="0">
            <a:spAutoFit/>
          </a:bodyPr>
          <a:lstStyle/>
          <a:p>
            <a:r>
              <a:rPr lang="en-US" sz="4000">
                <a:solidFill>
                  <a:schemeClr val="bg1"/>
                </a:solidFill>
              </a:rPr>
              <a:t>Downtown Dashboard</a:t>
            </a:r>
          </a:p>
        </p:txBody>
      </p:sp>
      <p:pic>
        <p:nvPicPr>
          <p:cNvPr id="4" name="Picture 3">
            <a:extLst>
              <a:ext uri="{FF2B5EF4-FFF2-40B4-BE49-F238E27FC236}">
                <a16:creationId xmlns:a16="http://schemas.microsoft.com/office/drawing/2014/main" id="{5EE4B7B4-65D5-92A6-76ED-77DF3D6B2237}"/>
              </a:ext>
            </a:extLst>
          </p:cNvPr>
          <p:cNvPicPr>
            <a:picLocks noChangeAspect="1"/>
          </p:cNvPicPr>
          <p:nvPr/>
        </p:nvPicPr>
        <p:blipFill>
          <a:blip r:embed="rId3"/>
          <a:stretch>
            <a:fillRect/>
          </a:stretch>
        </p:blipFill>
        <p:spPr>
          <a:xfrm>
            <a:off x="258440" y="1110930"/>
            <a:ext cx="11675120" cy="5304158"/>
          </a:xfrm>
          <a:prstGeom prst="rect">
            <a:avLst/>
          </a:prstGeom>
        </p:spPr>
      </p:pic>
    </p:spTree>
    <p:extLst>
      <p:ext uri="{BB962C8B-B14F-4D97-AF65-F5344CB8AC3E}">
        <p14:creationId xmlns:p14="http://schemas.microsoft.com/office/powerpoint/2010/main" val="2539646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C675F-6BEA-10C3-6605-BB3EC668DD1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9718242-7339-5DD3-B0A8-6F8623D520E2}"/>
              </a:ext>
            </a:extLst>
          </p:cNvPr>
          <p:cNvSpPr txBox="1"/>
          <p:nvPr/>
        </p:nvSpPr>
        <p:spPr>
          <a:xfrm>
            <a:off x="290280" y="15509"/>
            <a:ext cx="4846327" cy="707886"/>
          </a:xfrm>
          <a:prstGeom prst="rect">
            <a:avLst/>
          </a:prstGeom>
          <a:noFill/>
        </p:spPr>
        <p:txBody>
          <a:bodyPr wrap="none" rtlCol="0">
            <a:spAutoFit/>
          </a:bodyPr>
          <a:lstStyle/>
          <a:p>
            <a:r>
              <a:rPr lang="en-US" sz="4000">
                <a:solidFill>
                  <a:schemeClr val="bg1"/>
                </a:solidFill>
              </a:rPr>
              <a:t>Downtown Dashboard</a:t>
            </a:r>
          </a:p>
        </p:txBody>
      </p:sp>
      <p:pic>
        <p:nvPicPr>
          <p:cNvPr id="2" name="Picture 1">
            <a:extLst>
              <a:ext uri="{FF2B5EF4-FFF2-40B4-BE49-F238E27FC236}">
                <a16:creationId xmlns:a16="http://schemas.microsoft.com/office/drawing/2014/main" id="{26363BF6-DFF7-3834-4E14-C8A2346AFB49}"/>
              </a:ext>
            </a:extLst>
          </p:cNvPr>
          <p:cNvPicPr>
            <a:picLocks noChangeAspect="1"/>
          </p:cNvPicPr>
          <p:nvPr/>
        </p:nvPicPr>
        <p:blipFill>
          <a:blip r:embed="rId3"/>
          <a:stretch>
            <a:fillRect/>
          </a:stretch>
        </p:blipFill>
        <p:spPr>
          <a:xfrm>
            <a:off x="243973" y="1186162"/>
            <a:ext cx="11704054" cy="5343805"/>
          </a:xfrm>
          <a:prstGeom prst="rect">
            <a:avLst/>
          </a:prstGeom>
        </p:spPr>
      </p:pic>
    </p:spTree>
    <p:extLst>
      <p:ext uri="{BB962C8B-B14F-4D97-AF65-F5344CB8AC3E}">
        <p14:creationId xmlns:p14="http://schemas.microsoft.com/office/powerpoint/2010/main" val="2283681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3B08A-943C-1DD6-957B-B7F16A3E51E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A0C5D5A-C22F-AE7E-1835-EE2EF921C9D5}"/>
              </a:ext>
            </a:extLst>
          </p:cNvPr>
          <p:cNvSpPr txBox="1"/>
          <p:nvPr/>
        </p:nvSpPr>
        <p:spPr>
          <a:xfrm>
            <a:off x="0" y="0"/>
            <a:ext cx="11131958" cy="707886"/>
          </a:xfrm>
          <a:prstGeom prst="rect">
            <a:avLst/>
          </a:prstGeom>
          <a:noFill/>
        </p:spPr>
        <p:txBody>
          <a:bodyPr wrap="none" rtlCol="0">
            <a:spAutoFit/>
          </a:bodyPr>
          <a:lstStyle/>
          <a:p>
            <a:r>
              <a:rPr lang="en-US" sz="4000">
                <a:solidFill>
                  <a:schemeClr val="bg1"/>
                </a:solidFill>
              </a:rPr>
              <a:t>PID Unsheltered Homeless Estimate – February 2025</a:t>
            </a:r>
          </a:p>
        </p:txBody>
      </p:sp>
      <p:pic>
        <p:nvPicPr>
          <p:cNvPr id="4" name="Picture 3">
            <a:extLst>
              <a:ext uri="{FF2B5EF4-FFF2-40B4-BE49-F238E27FC236}">
                <a16:creationId xmlns:a16="http://schemas.microsoft.com/office/drawing/2014/main" id="{02717A3D-66F0-1101-CC44-0AE064947EDF}"/>
              </a:ext>
            </a:extLst>
          </p:cNvPr>
          <p:cNvPicPr>
            <a:picLocks noChangeAspect="1"/>
          </p:cNvPicPr>
          <p:nvPr/>
        </p:nvPicPr>
        <p:blipFill>
          <a:blip r:embed="rId3"/>
          <a:stretch>
            <a:fillRect/>
          </a:stretch>
        </p:blipFill>
        <p:spPr>
          <a:xfrm>
            <a:off x="721863" y="925689"/>
            <a:ext cx="10748273" cy="5840871"/>
          </a:xfrm>
          <a:prstGeom prst="rect">
            <a:avLst/>
          </a:prstGeom>
        </p:spPr>
      </p:pic>
      <p:sp>
        <p:nvSpPr>
          <p:cNvPr id="5" name="TextBox 4">
            <a:extLst>
              <a:ext uri="{FF2B5EF4-FFF2-40B4-BE49-F238E27FC236}">
                <a16:creationId xmlns:a16="http://schemas.microsoft.com/office/drawing/2014/main" id="{0BAC9862-5CEE-4419-BF3F-671509D9EEF6}"/>
              </a:ext>
            </a:extLst>
          </p:cNvPr>
          <p:cNvSpPr txBox="1"/>
          <p:nvPr/>
        </p:nvSpPr>
        <p:spPr>
          <a:xfrm>
            <a:off x="10801350" y="834390"/>
            <a:ext cx="891540" cy="582930"/>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3188094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59145A-76CA-4467-629D-ABCA7460B5B7}"/>
              </a:ext>
            </a:extLst>
          </p:cNvPr>
          <p:cNvSpPr txBox="1"/>
          <p:nvPr/>
        </p:nvSpPr>
        <p:spPr>
          <a:xfrm>
            <a:off x="1524000" y="4914855"/>
            <a:ext cx="9144000" cy="78670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600">
                <a:latin typeface="+mj-lt"/>
                <a:ea typeface="+mj-ea"/>
                <a:cs typeface="+mj-cs"/>
              </a:rPr>
              <a:t>Downtown Ambassadors Service Requests</a:t>
            </a:r>
          </a:p>
        </p:txBody>
      </p:sp>
      <p:sp>
        <p:nvSpPr>
          <p:cNvPr id="3" name="TextBox 2">
            <a:extLst>
              <a:ext uri="{FF2B5EF4-FFF2-40B4-BE49-F238E27FC236}">
                <a16:creationId xmlns:a16="http://schemas.microsoft.com/office/drawing/2014/main" id="{A78F2B7F-7A3C-8495-1D6E-A41EAD61AAF7}"/>
              </a:ext>
            </a:extLst>
          </p:cNvPr>
          <p:cNvSpPr txBox="1"/>
          <p:nvPr/>
        </p:nvSpPr>
        <p:spPr>
          <a:xfrm>
            <a:off x="1524000" y="5760282"/>
            <a:ext cx="9144000" cy="571363"/>
          </a:xfrm>
          <a:prstGeom prst="rect">
            <a:avLst/>
          </a:prstGeom>
        </p:spPr>
        <p:txBody>
          <a:bodyPr vert="horz" lIns="91440" tIns="45720" rIns="91440" bIns="45720" rtlCol="0">
            <a:normAutofit/>
          </a:bodyPr>
          <a:lstStyle/>
          <a:p>
            <a:pPr algn="ctr">
              <a:lnSpc>
                <a:spcPct val="90000"/>
              </a:lnSpc>
              <a:spcBef>
                <a:spcPts val="1000"/>
              </a:spcBef>
            </a:pPr>
            <a:r>
              <a:rPr lang="en-US"/>
              <a:t>Downtownaustin.com/service-request</a:t>
            </a:r>
          </a:p>
        </p:txBody>
      </p:sp>
      <p:pic>
        <p:nvPicPr>
          <p:cNvPr id="4" name="Picture 3">
            <a:extLst>
              <a:ext uri="{FF2B5EF4-FFF2-40B4-BE49-F238E27FC236}">
                <a16:creationId xmlns:a16="http://schemas.microsoft.com/office/drawing/2014/main" id="{21C4D72C-2DA3-2C91-8135-5CE668C4180A}"/>
              </a:ext>
            </a:extLst>
          </p:cNvPr>
          <p:cNvPicPr>
            <a:picLocks noChangeAspect="1"/>
          </p:cNvPicPr>
          <p:nvPr/>
        </p:nvPicPr>
        <p:blipFill>
          <a:blip r:embed="rId3"/>
          <a:srcRect t="2513"/>
          <a:stretch/>
        </p:blipFill>
        <p:spPr>
          <a:xfrm>
            <a:off x="20" y="10"/>
            <a:ext cx="12191980" cy="4605671"/>
          </a:xfrm>
          <a:prstGeom prst="rect">
            <a:avLst/>
          </a:prstGeom>
        </p:spPr>
      </p:pic>
      <p:grpSp>
        <p:nvGrpSpPr>
          <p:cNvPr id="9" name="Group 8">
            <a:extLst>
              <a:ext uri="{FF2B5EF4-FFF2-40B4-BE49-F238E27FC236}">
                <a16:creationId xmlns:a16="http://schemas.microsoft.com/office/drawing/2014/main" id="{FB7FB62D-DD5B-C587-F53F-679128D41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39" y="4525778"/>
            <a:ext cx="12207200" cy="123363"/>
            <a:chOff x="-5025" y="6737718"/>
            <a:chExt cx="12207200" cy="123363"/>
          </a:xfrm>
        </p:grpSpPr>
        <p:sp>
          <p:nvSpPr>
            <p:cNvPr id="10" name="Rectangle 9">
              <a:extLst>
                <a:ext uri="{FF2B5EF4-FFF2-40B4-BE49-F238E27FC236}">
                  <a16:creationId xmlns:a16="http://schemas.microsoft.com/office/drawing/2014/main" id="{D474BA53-241B-ACB6-E742-B074F40EB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97B091-2608-7480-FE24-507CC5333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6405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04AC48-F36C-E436-B048-3B76E0C9C8CA}"/>
              </a:ext>
            </a:extLst>
          </p:cNvPr>
          <p:cNvPicPr>
            <a:picLocks noChangeAspect="1"/>
          </p:cNvPicPr>
          <p:nvPr/>
        </p:nvPicPr>
        <p:blipFill>
          <a:blip r:embed="rId3"/>
          <a:stretch>
            <a:fillRect/>
          </a:stretch>
        </p:blipFill>
        <p:spPr>
          <a:xfrm>
            <a:off x="0" y="-3251200"/>
            <a:ext cx="12192000" cy="10109200"/>
          </a:xfrm>
          <a:prstGeom prst="rect">
            <a:avLst/>
          </a:prstGeom>
        </p:spPr>
      </p:pic>
      <p:sp>
        <p:nvSpPr>
          <p:cNvPr id="3" name="TextBox 2">
            <a:extLst>
              <a:ext uri="{FF2B5EF4-FFF2-40B4-BE49-F238E27FC236}">
                <a16:creationId xmlns:a16="http://schemas.microsoft.com/office/drawing/2014/main" id="{4B4C9BC2-47D9-FB33-E632-0D712C83CA2F}"/>
              </a:ext>
            </a:extLst>
          </p:cNvPr>
          <p:cNvSpPr txBox="1"/>
          <p:nvPr/>
        </p:nvSpPr>
        <p:spPr>
          <a:xfrm>
            <a:off x="474784" y="5930051"/>
            <a:ext cx="3358661" cy="369332"/>
          </a:xfrm>
          <a:prstGeom prst="rect">
            <a:avLst/>
          </a:prstGeom>
          <a:solidFill>
            <a:schemeClr val="tx1"/>
          </a:solidFill>
        </p:spPr>
        <p:txBody>
          <a:bodyPr wrap="square" rtlCol="0">
            <a:spAutoFit/>
          </a:bodyPr>
          <a:lstStyle/>
          <a:p>
            <a:endParaRPr lang="en-US">
              <a:solidFill>
                <a:schemeClr val="bg1"/>
              </a:solidFill>
            </a:endParaRPr>
          </a:p>
        </p:txBody>
      </p:sp>
      <p:sp>
        <p:nvSpPr>
          <p:cNvPr id="4" name="TextBox 3">
            <a:extLst>
              <a:ext uri="{FF2B5EF4-FFF2-40B4-BE49-F238E27FC236}">
                <a16:creationId xmlns:a16="http://schemas.microsoft.com/office/drawing/2014/main" id="{87849167-0C0C-7E22-A7E6-0489D35E21D6}"/>
              </a:ext>
            </a:extLst>
          </p:cNvPr>
          <p:cNvSpPr txBox="1"/>
          <p:nvPr/>
        </p:nvSpPr>
        <p:spPr>
          <a:xfrm>
            <a:off x="474784" y="3657600"/>
            <a:ext cx="3843998" cy="707886"/>
          </a:xfrm>
          <a:prstGeom prst="rect">
            <a:avLst/>
          </a:prstGeom>
          <a:solidFill>
            <a:schemeClr val="tx1"/>
          </a:solidFill>
        </p:spPr>
        <p:txBody>
          <a:bodyPr wrap="square" rtlCol="0">
            <a:spAutoFit/>
          </a:bodyPr>
          <a:lstStyle/>
          <a:p>
            <a:r>
              <a:rPr lang="en-US" sz="4000" i="1">
                <a:solidFill>
                  <a:schemeClr val="bg1"/>
                </a:solidFill>
              </a:rPr>
              <a:t>Now Open!</a:t>
            </a:r>
          </a:p>
        </p:txBody>
      </p:sp>
    </p:spTree>
    <p:extLst>
      <p:ext uri="{BB962C8B-B14F-4D97-AF65-F5344CB8AC3E}">
        <p14:creationId xmlns:p14="http://schemas.microsoft.com/office/powerpoint/2010/main" val="3201806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D4A02D-6B6B-F21B-BB54-22CC68490793}"/>
              </a:ext>
            </a:extLst>
          </p:cNvPr>
          <p:cNvSpPr txBox="1"/>
          <p:nvPr/>
        </p:nvSpPr>
        <p:spPr>
          <a:xfrm>
            <a:off x="285750" y="33752"/>
            <a:ext cx="7054111" cy="707886"/>
          </a:xfrm>
          <a:prstGeom prst="rect">
            <a:avLst/>
          </a:prstGeom>
          <a:noFill/>
        </p:spPr>
        <p:txBody>
          <a:bodyPr wrap="none" rtlCol="0">
            <a:spAutoFit/>
          </a:bodyPr>
          <a:lstStyle/>
          <a:p>
            <a:r>
              <a:rPr lang="en-US" sz="4000">
                <a:solidFill>
                  <a:schemeClr val="bg1"/>
                </a:solidFill>
              </a:rPr>
              <a:t>Upcoming Conventions &amp; Events</a:t>
            </a:r>
          </a:p>
        </p:txBody>
      </p:sp>
      <p:sp>
        <p:nvSpPr>
          <p:cNvPr id="7" name="TextBox 6">
            <a:extLst>
              <a:ext uri="{FF2B5EF4-FFF2-40B4-BE49-F238E27FC236}">
                <a16:creationId xmlns:a16="http://schemas.microsoft.com/office/drawing/2014/main" id="{D49E2C67-4A31-0EB2-8317-5E82F0EE8939}"/>
              </a:ext>
            </a:extLst>
          </p:cNvPr>
          <p:cNvSpPr txBox="1"/>
          <p:nvPr/>
        </p:nvSpPr>
        <p:spPr>
          <a:xfrm flipV="1">
            <a:off x="8988356" y="727957"/>
            <a:ext cx="2276273" cy="1470494"/>
          </a:xfrm>
          <a:prstGeom prst="rect">
            <a:avLst/>
          </a:prstGeom>
          <a:solidFill>
            <a:schemeClr val="bg1"/>
          </a:solidFill>
        </p:spPr>
        <p:txBody>
          <a:bodyPr wrap="square" rtlCol="0">
            <a:spAutoFit/>
          </a:bodyPr>
          <a:lstStyle/>
          <a:p>
            <a:endParaRPr lang="en-US"/>
          </a:p>
        </p:txBody>
      </p:sp>
      <p:sp>
        <p:nvSpPr>
          <p:cNvPr id="5" name="TextBox 4">
            <a:extLst>
              <a:ext uri="{FF2B5EF4-FFF2-40B4-BE49-F238E27FC236}">
                <a16:creationId xmlns:a16="http://schemas.microsoft.com/office/drawing/2014/main" id="{94A0CAD5-367B-473F-1DE7-AA3DE609C14E}"/>
              </a:ext>
            </a:extLst>
          </p:cNvPr>
          <p:cNvSpPr txBox="1"/>
          <p:nvPr/>
        </p:nvSpPr>
        <p:spPr>
          <a:xfrm>
            <a:off x="625306" y="741638"/>
            <a:ext cx="9501186" cy="5816977"/>
          </a:xfrm>
          <a:prstGeom prst="rect">
            <a:avLst/>
          </a:prstGeom>
          <a:noFill/>
        </p:spPr>
        <p:txBody>
          <a:bodyPr wrap="square">
            <a:spAutoFit/>
          </a:bodyPr>
          <a:lstStyle/>
          <a:p>
            <a:pPr marL="0" marR="0" algn="l">
              <a:buNone/>
            </a:pPr>
            <a:r>
              <a:rPr lang="en-US" sz="2200" b="1" i="0" u="sng" strike="noStrike">
                <a:solidFill>
                  <a:srgbClr val="000000"/>
                </a:solidFill>
                <a:effectLst/>
                <a:latin typeface="Aptos" panose="020B0004020202020204" pitchFamily="34" charset="0"/>
              </a:rPr>
              <a:t>April</a:t>
            </a:r>
          </a:p>
          <a:p>
            <a:pPr marL="0" marR="0" algn="l">
              <a:buNone/>
            </a:pPr>
            <a:r>
              <a:rPr lang="en-US" sz="2200">
                <a:solidFill>
                  <a:srgbClr val="000000"/>
                </a:solidFill>
                <a:latin typeface="Aptos" panose="020B0004020202020204" pitchFamily="34" charset="0"/>
              </a:rPr>
              <a:t>Now</a:t>
            </a:r>
            <a:r>
              <a:rPr lang="en-US" sz="2200" b="0" i="0" u="none" strike="noStrike">
                <a:solidFill>
                  <a:srgbClr val="000000"/>
                </a:solidFill>
                <a:effectLst/>
                <a:latin typeface="Aptos" panose="020B0004020202020204" pitchFamily="34" charset="0"/>
              </a:rPr>
              <a:t>-19 / </a:t>
            </a:r>
            <a:r>
              <a:rPr lang="en-US" sz="2200" b="0" i="0" u="none" strike="noStrike" err="1">
                <a:solidFill>
                  <a:srgbClr val="000000"/>
                </a:solidFill>
                <a:effectLst/>
                <a:latin typeface="Aptos" panose="020B0004020202020204" pitchFamily="34" charset="0"/>
              </a:rPr>
              <a:t>Moontower</a:t>
            </a:r>
            <a:r>
              <a:rPr lang="en-US" sz="2200" b="0" i="0" u="none" strike="noStrike">
                <a:solidFill>
                  <a:srgbClr val="000000"/>
                </a:solidFill>
                <a:effectLst/>
                <a:latin typeface="Aptos" panose="020B0004020202020204" pitchFamily="34" charset="0"/>
              </a:rPr>
              <a:t> Comedy Festival @ Paramount Theater </a:t>
            </a:r>
          </a:p>
          <a:p>
            <a:pPr marL="0" marR="0" algn="l">
              <a:buNone/>
            </a:pPr>
            <a:r>
              <a:rPr lang="en-US" sz="2200" b="0" i="0" u="none" strike="noStrike">
                <a:solidFill>
                  <a:srgbClr val="000000"/>
                </a:solidFill>
                <a:effectLst/>
                <a:latin typeface="Aptos" panose="020B0004020202020204" pitchFamily="34" charset="0"/>
              </a:rPr>
              <a:t>18-20 / Austin Reggae Festival @ Auditorium Shores</a:t>
            </a:r>
          </a:p>
          <a:p>
            <a:pPr marL="0" marR="0" algn="l">
              <a:buNone/>
            </a:pPr>
            <a:r>
              <a:rPr lang="en-US" sz="2200" b="0" i="0" u="none" strike="noStrike">
                <a:solidFill>
                  <a:srgbClr val="000000"/>
                </a:solidFill>
                <a:effectLst/>
                <a:latin typeface="Aptos" panose="020B0004020202020204" pitchFamily="34" charset="0"/>
              </a:rPr>
              <a:t>21-25 / ESO Solutions @ JW Marriott Austin </a:t>
            </a:r>
          </a:p>
          <a:p>
            <a:pPr marL="0" marR="0" algn="l">
              <a:buNone/>
            </a:pPr>
            <a:r>
              <a:rPr lang="en-US" sz="2200" b="0" i="0" u="none" strike="noStrike">
                <a:solidFill>
                  <a:srgbClr val="000000"/>
                </a:solidFill>
                <a:effectLst/>
                <a:latin typeface="Aptos" panose="020B0004020202020204" pitchFamily="34" charset="0"/>
              </a:rPr>
              <a:t>25-24 / Field Guide Festival @ Fiesta Gardens</a:t>
            </a:r>
          </a:p>
          <a:p>
            <a:pPr marL="0" marR="0" algn="l">
              <a:buNone/>
            </a:pPr>
            <a:r>
              <a:rPr lang="en-US" sz="1000" b="0" i="0" u="none" strike="noStrike">
                <a:solidFill>
                  <a:srgbClr val="000000"/>
                </a:solidFill>
                <a:effectLst/>
                <a:latin typeface="Aptos" panose="020B0004020202020204" pitchFamily="34" charset="0"/>
              </a:rPr>
              <a:t> </a:t>
            </a:r>
          </a:p>
          <a:p>
            <a:pPr marL="0" marR="0" algn="l">
              <a:buNone/>
            </a:pPr>
            <a:r>
              <a:rPr lang="en-US" sz="2200" b="1" i="0" u="sng" strike="noStrike">
                <a:solidFill>
                  <a:srgbClr val="000000"/>
                </a:solidFill>
                <a:effectLst/>
                <a:latin typeface="Aptos" panose="020B0004020202020204" pitchFamily="34" charset="0"/>
              </a:rPr>
              <a:t>May</a:t>
            </a:r>
            <a:endParaRPr lang="en-US" sz="2200" b="0" i="0" u="none" strike="noStrike">
              <a:solidFill>
                <a:srgbClr val="000000"/>
              </a:solidFill>
              <a:effectLst/>
              <a:latin typeface="Aptos" panose="020B0004020202020204" pitchFamily="34" charset="0"/>
            </a:endParaRPr>
          </a:p>
          <a:p>
            <a:pPr marL="0" marR="0" algn="l">
              <a:buNone/>
            </a:pPr>
            <a:r>
              <a:rPr lang="en-US" sz="2200" b="0" i="0" u="none" strike="noStrike">
                <a:solidFill>
                  <a:srgbClr val="000000"/>
                </a:solidFill>
                <a:effectLst/>
                <a:latin typeface="Aptos" panose="020B0004020202020204" pitchFamily="34" charset="0"/>
              </a:rPr>
              <a:t>3-5 / The Front Market @ Distribution Hall</a:t>
            </a:r>
          </a:p>
          <a:p>
            <a:pPr marL="0" marR="0" algn="l">
              <a:buNone/>
            </a:pPr>
            <a:r>
              <a:rPr lang="en-US" sz="2200" b="0" i="0" u="none" strike="noStrike">
                <a:solidFill>
                  <a:srgbClr val="000000"/>
                </a:solidFill>
                <a:effectLst/>
                <a:latin typeface="Aptos" panose="020B0004020202020204" pitchFamily="34" charset="0"/>
              </a:rPr>
              <a:t>12-15 / T-Mobile USA Winners Circle @ Fairmont Austin </a:t>
            </a:r>
          </a:p>
          <a:p>
            <a:pPr marL="0" marR="0" algn="l">
              <a:buNone/>
            </a:pPr>
            <a:r>
              <a:rPr lang="en-US" sz="2200" b="0" i="0" u="none" strike="noStrike">
                <a:solidFill>
                  <a:srgbClr val="000000"/>
                </a:solidFill>
                <a:effectLst/>
                <a:latin typeface="Aptos" panose="020B0004020202020204" pitchFamily="34" charset="0"/>
              </a:rPr>
              <a:t>10 / O. Henry Museum Pun-Off @ Brush Square Park</a:t>
            </a:r>
          </a:p>
          <a:p>
            <a:pPr marL="0" marR="0" algn="l">
              <a:buNone/>
            </a:pPr>
            <a:r>
              <a:rPr lang="en-US" sz="2200" b="0" i="0" u="none" strike="noStrike">
                <a:solidFill>
                  <a:srgbClr val="000000"/>
                </a:solidFill>
                <a:effectLst/>
                <a:latin typeface="Aptos" panose="020B0004020202020204" pitchFamily="34" charset="0"/>
              </a:rPr>
              <a:t>14-18 / Cine Las Americas International Film Festival @ Various locations</a:t>
            </a:r>
          </a:p>
          <a:p>
            <a:pPr marL="0" marR="0" algn="l">
              <a:buNone/>
            </a:pPr>
            <a:r>
              <a:rPr lang="en-US" sz="2200" b="0" i="0" u="none" strike="noStrike">
                <a:solidFill>
                  <a:srgbClr val="000000"/>
                </a:solidFill>
                <a:effectLst/>
                <a:latin typeface="Aptos" panose="020B0004020202020204" pitchFamily="34" charset="0"/>
              </a:rPr>
              <a:t>22-25 / Hot Luck Live Food &amp; Music Festival @ Franklin BBQ</a:t>
            </a:r>
          </a:p>
          <a:p>
            <a:pPr marL="0" marR="0" algn="l">
              <a:buNone/>
            </a:pPr>
            <a:r>
              <a:rPr lang="en-US" sz="2200" b="0" i="0" u="none" strike="noStrike">
                <a:solidFill>
                  <a:srgbClr val="000000"/>
                </a:solidFill>
                <a:effectLst/>
                <a:latin typeface="Aptos" panose="020B0004020202020204" pitchFamily="34" charset="0"/>
              </a:rPr>
              <a:t>26 / </a:t>
            </a:r>
            <a:r>
              <a:rPr lang="en-US" sz="2200" b="0" i="0" u="none" strike="noStrike" err="1">
                <a:solidFill>
                  <a:srgbClr val="000000"/>
                </a:solidFill>
                <a:effectLst/>
                <a:latin typeface="Aptos" panose="020B0004020202020204" pitchFamily="34" charset="0"/>
              </a:rPr>
              <a:t>CapTex</a:t>
            </a:r>
            <a:r>
              <a:rPr lang="en-US" sz="2200" b="0" i="0" u="none" strike="noStrike">
                <a:solidFill>
                  <a:srgbClr val="000000"/>
                </a:solidFill>
                <a:effectLst/>
                <a:latin typeface="Aptos" panose="020B0004020202020204" pitchFamily="34" charset="0"/>
              </a:rPr>
              <a:t> Tri @Various Locations Throughout Downtown</a:t>
            </a:r>
          </a:p>
          <a:p>
            <a:pPr marL="0" marR="0" algn="l">
              <a:buNone/>
            </a:pPr>
            <a:r>
              <a:rPr lang="en-US" sz="2200" b="0" i="0" u="none" strike="noStrike">
                <a:solidFill>
                  <a:srgbClr val="000000"/>
                </a:solidFill>
                <a:effectLst/>
                <a:latin typeface="Aptos" panose="020B0004020202020204" pitchFamily="34" charset="0"/>
              </a:rPr>
              <a:t>27-30 / International Site Alliance 11th Annual Conference @ Fairmont Austin</a:t>
            </a:r>
          </a:p>
          <a:p>
            <a:pPr marL="0" marR="0" algn="l">
              <a:buNone/>
            </a:pPr>
            <a:r>
              <a:rPr lang="en-US" sz="2200" b="0" i="0" u="none" strike="noStrike">
                <a:solidFill>
                  <a:srgbClr val="000000"/>
                </a:solidFill>
                <a:effectLst/>
                <a:latin typeface="Aptos" panose="020B0004020202020204" pitchFamily="34" charset="0"/>
              </a:rPr>
              <a:t>29-Jun 1 / ATX Television Festival @ Various locations</a:t>
            </a:r>
          </a:p>
          <a:p>
            <a:pPr marL="0" marR="0" algn="l">
              <a:buNone/>
            </a:pPr>
            <a:r>
              <a:rPr lang="en-US" sz="1000" b="0" i="0" u="none" strike="noStrike">
                <a:solidFill>
                  <a:srgbClr val="000000"/>
                </a:solidFill>
                <a:effectLst/>
                <a:latin typeface="Aptos" panose="020B0004020202020204" pitchFamily="34" charset="0"/>
              </a:rPr>
              <a:t> </a:t>
            </a:r>
          </a:p>
          <a:p>
            <a:pPr marL="0" marR="0" algn="l">
              <a:buNone/>
            </a:pPr>
            <a:r>
              <a:rPr lang="en-US" sz="2200" b="1" i="0" u="sng" strike="noStrike">
                <a:solidFill>
                  <a:srgbClr val="000000"/>
                </a:solidFill>
                <a:effectLst/>
                <a:latin typeface="Aptos" panose="020B0004020202020204" pitchFamily="34" charset="0"/>
              </a:rPr>
              <a:t>June</a:t>
            </a:r>
            <a:endParaRPr lang="en-US" sz="2200" b="0" i="0" u="none" strike="noStrike">
              <a:solidFill>
                <a:srgbClr val="000000"/>
              </a:solidFill>
              <a:effectLst/>
              <a:latin typeface="Aptos" panose="020B0004020202020204" pitchFamily="34" charset="0"/>
            </a:endParaRPr>
          </a:p>
          <a:p>
            <a:pPr marL="0" marR="0" algn="l"/>
            <a:r>
              <a:rPr lang="en-US" sz="2200" b="0" i="0" u="none" strike="noStrike">
                <a:solidFill>
                  <a:srgbClr val="000000"/>
                </a:solidFill>
                <a:effectLst/>
                <a:latin typeface="Aptos" panose="020B0004020202020204" pitchFamily="34" charset="0"/>
              </a:rPr>
              <a:t>9-11 / Partnerships Experience (</a:t>
            </a:r>
            <a:r>
              <a:rPr lang="en-US" sz="2200" b="0" i="0" u="none" strike="noStrike" err="1">
                <a:solidFill>
                  <a:srgbClr val="000000"/>
                </a:solidFill>
                <a:effectLst/>
                <a:latin typeface="Aptos" panose="020B0004020202020204" pitchFamily="34" charset="0"/>
              </a:rPr>
              <a:t>iPX</a:t>
            </a:r>
            <a:r>
              <a:rPr lang="en-US" sz="2200" b="0" i="0" u="none" strike="noStrike">
                <a:solidFill>
                  <a:srgbClr val="000000"/>
                </a:solidFill>
                <a:effectLst/>
                <a:latin typeface="Aptos" panose="020B0004020202020204" pitchFamily="34" charset="0"/>
              </a:rPr>
              <a:t>) @ Palmer Events Center</a:t>
            </a:r>
          </a:p>
        </p:txBody>
      </p:sp>
    </p:spTree>
    <p:extLst>
      <p:ext uri="{BB962C8B-B14F-4D97-AF65-F5344CB8AC3E}">
        <p14:creationId xmlns:p14="http://schemas.microsoft.com/office/powerpoint/2010/main" val="315020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24C486B4-4E5C-734C-BCF7-B31FBA55A4FB}"/>
              </a:ext>
            </a:extLst>
          </p:cNvPr>
          <p:cNvSpPr txBox="1"/>
          <p:nvPr/>
        </p:nvSpPr>
        <p:spPr>
          <a:xfrm>
            <a:off x="6963788" y="669925"/>
            <a:ext cx="4800600" cy="132556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kern="1200">
                <a:solidFill>
                  <a:schemeClr val="bg1"/>
                </a:solidFill>
                <a:latin typeface="+mj-lt"/>
                <a:ea typeface="+mj-ea"/>
                <a:cs typeface="+mj-cs"/>
              </a:rPr>
              <a:t>Today’s Agenda</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963788" y="2026340"/>
            <a:ext cx="510200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747B25-BB47-6645-8E72-51C60C3DCF1B}"/>
              </a:ext>
            </a:extLst>
          </p:cNvPr>
          <p:cNvSpPr txBox="1"/>
          <p:nvPr/>
        </p:nvSpPr>
        <p:spPr>
          <a:xfrm>
            <a:off x="340012" y="528640"/>
            <a:ext cx="6623776" cy="6052461"/>
          </a:xfrm>
          <a:prstGeom prst="rect">
            <a:avLst/>
          </a:prstGeom>
        </p:spPr>
        <p:txBody>
          <a:bodyPr vert="horz" lIns="91440" tIns="45720" rIns="91440" bIns="45720" rtlCol="0" anchor="t">
            <a:normAutofit fontScale="55000" lnSpcReduction="20000"/>
          </a:bodyPr>
          <a:lstStyle/>
          <a:p>
            <a:pPr lvl="1" indent="-228600">
              <a:lnSpc>
                <a:spcPct val="90000"/>
              </a:lnSpc>
              <a:spcAft>
                <a:spcPts val="600"/>
              </a:spcAft>
              <a:buFont typeface="Arial" panose="020B0604020202020204" pitchFamily="34" charset="0"/>
              <a:buChar char="•"/>
            </a:pPr>
            <a:endParaRPr lang="en-US" sz="2800">
              <a:solidFill>
                <a:schemeClr val="bg1"/>
              </a:solidFill>
            </a:endParaRPr>
          </a:p>
          <a:p>
            <a:pPr lvl="1" indent="-228600">
              <a:lnSpc>
                <a:spcPct val="90000"/>
              </a:lnSpc>
              <a:spcAft>
                <a:spcPts val="600"/>
              </a:spcAft>
              <a:buFont typeface="Arial" panose="020B0604020202020204" pitchFamily="34" charset="0"/>
              <a:buChar char="•"/>
            </a:pPr>
            <a:r>
              <a:rPr lang="en-US" sz="4400">
                <a:solidFill>
                  <a:schemeClr val="bg1"/>
                </a:solidFill>
              </a:rPr>
              <a:t>Opening Remarks: Bill Brice</a:t>
            </a:r>
            <a:endParaRPr lang="en-US" sz="4400">
              <a:solidFill>
                <a:schemeClr val="bg1"/>
              </a:solidFill>
              <a:ea typeface="Calibri"/>
              <a:cs typeface="Calibri"/>
            </a:endParaRPr>
          </a:p>
          <a:p>
            <a:pPr lvl="1" indent="-228600">
              <a:lnSpc>
                <a:spcPct val="90000"/>
              </a:lnSpc>
              <a:spcAft>
                <a:spcPts val="600"/>
              </a:spcAft>
              <a:buFont typeface="Arial" panose="020B0604020202020204" pitchFamily="34" charset="0"/>
              <a:buChar char="•"/>
            </a:pPr>
            <a:endParaRPr lang="en-US" sz="4400">
              <a:solidFill>
                <a:schemeClr val="bg1"/>
              </a:solidFill>
            </a:endParaRPr>
          </a:p>
          <a:p>
            <a:pPr lvl="1" indent="-228600">
              <a:lnSpc>
                <a:spcPct val="90000"/>
              </a:lnSpc>
              <a:spcAft>
                <a:spcPts val="600"/>
              </a:spcAft>
              <a:buFont typeface="Arial" panose="020B0604020202020204" pitchFamily="34" charset="0"/>
              <a:buChar char="•"/>
            </a:pPr>
            <a:r>
              <a:rPr lang="en-US" sz="4400">
                <a:solidFill>
                  <a:schemeClr val="bg1"/>
                </a:solidFill>
              </a:rPr>
              <a:t>APD Briefing – Commander Michael Chancellor</a:t>
            </a:r>
          </a:p>
          <a:p>
            <a:pPr marL="228600" lvl="1">
              <a:lnSpc>
                <a:spcPct val="90000"/>
              </a:lnSpc>
              <a:spcAft>
                <a:spcPts val="600"/>
              </a:spcAft>
            </a:pPr>
            <a:endParaRPr lang="en-US" sz="4400">
              <a:solidFill>
                <a:schemeClr val="bg1"/>
              </a:solidFill>
            </a:endParaRPr>
          </a:p>
          <a:p>
            <a:pPr lvl="1" indent="-228600">
              <a:lnSpc>
                <a:spcPct val="90000"/>
              </a:lnSpc>
              <a:spcAft>
                <a:spcPts val="600"/>
              </a:spcAft>
              <a:buFont typeface="Arial" panose="020B0604020202020204" pitchFamily="34" charset="0"/>
              <a:buChar char="•"/>
            </a:pPr>
            <a:r>
              <a:rPr lang="en-US" sz="4400">
                <a:solidFill>
                  <a:schemeClr val="bg1"/>
                </a:solidFill>
              </a:rPr>
              <a:t>HEART ATX program launch</a:t>
            </a:r>
          </a:p>
          <a:p>
            <a:pPr lvl="1" indent="-228600">
              <a:lnSpc>
                <a:spcPct val="90000"/>
              </a:lnSpc>
              <a:spcAft>
                <a:spcPts val="600"/>
              </a:spcAft>
              <a:buFont typeface="Arial" panose="020B0604020202020204" pitchFamily="34" charset="0"/>
              <a:buChar char="•"/>
            </a:pPr>
            <a:endParaRPr lang="en-US" sz="4400">
              <a:solidFill>
                <a:schemeClr val="bg1"/>
              </a:solidFill>
            </a:endParaRPr>
          </a:p>
          <a:p>
            <a:pPr lvl="1" indent="-228600">
              <a:lnSpc>
                <a:spcPct val="90000"/>
              </a:lnSpc>
              <a:spcAft>
                <a:spcPts val="600"/>
              </a:spcAft>
              <a:buFont typeface="Arial" panose="020B0604020202020204" pitchFamily="34" charset="0"/>
              <a:buChar char="•"/>
            </a:pPr>
            <a:r>
              <a:rPr lang="en-US" sz="4400">
                <a:solidFill>
                  <a:schemeClr val="bg1"/>
                </a:solidFill>
              </a:rPr>
              <a:t>Downtown Dashboard – Brandon Fahy</a:t>
            </a:r>
          </a:p>
          <a:p>
            <a:pPr marL="1143000" lvl="2" indent="-457200">
              <a:lnSpc>
                <a:spcPct val="90000"/>
              </a:lnSpc>
              <a:spcAft>
                <a:spcPts val="600"/>
              </a:spcAft>
              <a:buFont typeface="Wingdings" pitchFamily="2" charset="2"/>
              <a:buChar char="q"/>
            </a:pPr>
            <a:r>
              <a:rPr lang="en-US" sz="4400">
                <a:solidFill>
                  <a:schemeClr val="bg1"/>
                </a:solidFill>
              </a:rPr>
              <a:t>Cleaning</a:t>
            </a:r>
          </a:p>
          <a:p>
            <a:pPr marL="1143000" lvl="2" indent="-457200">
              <a:lnSpc>
                <a:spcPct val="90000"/>
              </a:lnSpc>
              <a:spcAft>
                <a:spcPts val="600"/>
              </a:spcAft>
              <a:buFont typeface="Wingdings" pitchFamily="2" charset="2"/>
              <a:buChar char="q"/>
            </a:pPr>
            <a:r>
              <a:rPr lang="en-US" sz="4400">
                <a:solidFill>
                  <a:schemeClr val="bg1"/>
                </a:solidFill>
              </a:rPr>
              <a:t>Hospitality</a:t>
            </a:r>
          </a:p>
          <a:p>
            <a:pPr marL="1143000" lvl="2" indent="-457200">
              <a:lnSpc>
                <a:spcPct val="90000"/>
              </a:lnSpc>
              <a:spcAft>
                <a:spcPts val="600"/>
              </a:spcAft>
              <a:buFont typeface="Wingdings" pitchFamily="2" charset="2"/>
              <a:buChar char="q"/>
            </a:pPr>
            <a:r>
              <a:rPr lang="en-US" sz="4400">
                <a:solidFill>
                  <a:schemeClr val="bg1"/>
                </a:solidFill>
              </a:rPr>
              <a:t>Safety </a:t>
            </a:r>
          </a:p>
          <a:p>
            <a:pPr marL="1143000" lvl="2" indent="-457200">
              <a:lnSpc>
                <a:spcPct val="90000"/>
              </a:lnSpc>
              <a:spcAft>
                <a:spcPts val="600"/>
              </a:spcAft>
              <a:buFont typeface="Wingdings" pitchFamily="2" charset="2"/>
              <a:buChar char="q"/>
            </a:pPr>
            <a:r>
              <a:rPr lang="en-US" sz="4400">
                <a:solidFill>
                  <a:schemeClr val="bg1"/>
                </a:solidFill>
              </a:rPr>
              <a:t>APD Overtime Patrol</a:t>
            </a:r>
          </a:p>
          <a:p>
            <a:pPr marL="1143000" lvl="2" indent="-457200">
              <a:lnSpc>
                <a:spcPct val="90000"/>
              </a:lnSpc>
              <a:spcAft>
                <a:spcPts val="600"/>
              </a:spcAft>
              <a:buFont typeface="Wingdings" pitchFamily="2" charset="2"/>
              <a:buChar char="q"/>
            </a:pPr>
            <a:r>
              <a:rPr lang="en-US" sz="4400">
                <a:solidFill>
                  <a:schemeClr val="bg1"/>
                </a:solidFill>
              </a:rPr>
              <a:t>Unsheltered homeless trend</a:t>
            </a:r>
          </a:p>
          <a:p>
            <a:pPr marL="1143000" lvl="2" indent="-457200">
              <a:lnSpc>
                <a:spcPct val="90000"/>
              </a:lnSpc>
              <a:spcAft>
                <a:spcPts val="600"/>
              </a:spcAft>
              <a:buFont typeface="Wingdings" pitchFamily="2" charset="2"/>
              <a:buChar char="q"/>
            </a:pPr>
            <a:endParaRPr lang="en-US" sz="4400">
              <a:solidFill>
                <a:schemeClr val="bg1"/>
              </a:solidFill>
            </a:endParaRPr>
          </a:p>
          <a:p>
            <a:pPr lvl="1" indent="-228600">
              <a:lnSpc>
                <a:spcPct val="90000"/>
              </a:lnSpc>
              <a:spcAft>
                <a:spcPts val="600"/>
              </a:spcAft>
              <a:buFont typeface="Arial" panose="020B0604020202020204" pitchFamily="34" charset="0"/>
              <a:buChar char="•"/>
            </a:pPr>
            <a:r>
              <a:rPr lang="en-US" sz="4400">
                <a:solidFill>
                  <a:schemeClr val="bg1"/>
                </a:solidFill>
              </a:rPr>
              <a:t>Upcoming Events and Conventions – Bill Brice</a:t>
            </a:r>
          </a:p>
          <a:p>
            <a:pPr lvl="1" indent="-228600">
              <a:lnSpc>
                <a:spcPct val="90000"/>
              </a:lnSpc>
              <a:spcAft>
                <a:spcPts val="600"/>
              </a:spcAft>
              <a:buFont typeface="Arial" panose="020B0604020202020204" pitchFamily="34" charset="0"/>
              <a:buChar char="•"/>
            </a:pPr>
            <a:endParaRPr lang="en-US" sz="4400">
              <a:solidFill>
                <a:schemeClr val="bg1"/>
              </a:solidFill>
            </a:endParaRPr>
          </a:p>
          <a:p>
            <a:pPr marL="457200" indent="-228600">
              <a:lnSpc>
                <a:spcPct val="90000"/>
              </a:lnSpc>
              <a:spcAft>
                <a:spcPts val="600"/>
              </a:spcAft>
              <a:buFont typeface="Arial" panose="020B0604020202020204" pitchFamily="34" charset="0"/>
              <a:buChar char="•"/>
            </a:pPr>
            <a:r>
              <a:rPr lang="en-US" sz="4400">
                <a:solidFill>
                  <a:schemeClr val="bg1"/>
                </a:solidFill>
              </a:rPr>
              <a:t>Open Q&amp;A</a:t>
            </a:r>
          </a:p>
        </p:txBody>
      </p:sp>
      <p:sp>
        <p:nvSpPr>
          <p:cNvPr id="14" name="Rectangle 13">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1CB74CE-9E9C-C74D-B982-06ACADBB28AD}"/>
              </a:ext>
            </a:extLst>
          </p:cNvPr>
          <p:cNvPicPr>
            <a:picLocks noChangeAspect="1"/>
          </p:cNvPicPr>
          <p:nvPr/>
        </p:nvPicPr>
        <p:blipFill>
          <a:blip r:embed="rId3"/>
          <a:stretch>
            <a:fillRect/>
          </a:stretch>
        </p:blipFill>
        <p:spPr>
          <a:xfrm>
            <a:off x="9657075" y="5025369"/>
            <a:ext cx="2107313" cy="1260152"/>
          </a:xfrm>
          <a:prstGeom prst="rect">
            <a:avLst/>
          </a:prstGeom>
        </p:spPr>
      </p:pic>
    </p:spTree>
    <p:extLst>
      <p:ext uri="{BB962C8B-B14F-4D97-AF65-F5344CB8AC3E}">
        <p14:creationId xmlns:p14="http://schemas.microsoft.com/office/powerpoint/2010/main" val="2532234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889BED-9343-A245-AB50-1B0C5FD07FCB}"/>
              </a:ext>
            </a:extLst>
          </p:cNvPr>
          <p:cNvSpPr txBox="1"/>
          <p:nvPr/>
        </p:nvSpPr>
        <p:spPr>
          <a:xfrm>
            <a:off x="567337" y="742449"/>
            <a:ext cx="11057321" cy="1785104"/>
          </a:xfrm>
          <a:prstGeom prst="rect">
            <a:avLst/>
          </a:prstGeom>
          <a:noFill/>
        </p:spPr>
        <p:txBody>
          <a:bodyPr wrap="square" rtlCol="0">
            <a:spAutoFit/>
          </a:bodyPr>
          <a:lstStyle/>
          <a:p>
            <a:pPr algn="ctr"/>
            <a:r>
              <a:rPr lang="en-US" sz="4800" u="sng">
                <a:solidFill>
                  <a:srgbClr val="FF0000"/>
                </a:solidFill>
              </a:rPr>
              <a:t>Open Q&amp;A</a:t>
            </a:r>
          </a:p>
          <a:p>
            <a:pPr algn="ctr"/>
            <a:endParaRPr lang="en-US" sz="1100">
              <a:solidFill>
                <a:srgbClr val="FF0000"/>
              </a:solidFill>
            </a:endParaRPr>
          </a:p>
          <a:p>
            <a:pPr algn="ctr"/>
            <a:endParaRPr lang="en-US" sz="1100">
              <a:solidFill>
                <a:srgbClr val="FF0000"/>
              </a:solidFill>
            </a:endParaRPr>
          </a:p>
          <a:p>
            <a:pPr algn="ctr"/>
            <a:r>
              <a:rPr lang="en-US" sz="4000">
                <a:solidFill>
                  <a:srgbClr val="FF0000"/>
                </a:solidFill>
              </a:rPr>
              <a:t>Upcoming Forums &amp; Events:</a:t>
            </a:r>
          </a:p>
        </p:txBody>
      </p:sp>
      <p:sp>
        <p:nvSpPr>
          <p:cNvPr id="4" name="TextBox 3">
            <a:extLst>
              <a:ext uri="{FF2B5EF4-FFF2-40B4-BE49-F238E27FC236}">
                <a16:creationId xmlns:a16="http://schemas.microsoft.com/office/drawing/2014/main" id="{9A1BD23B-D420-6945-8001-9260281CB74F}"/>
              </a:ext>
            </a:extLst>
          </p:cNvPr>
          <p:cNvSpPr txBox="1"/>
          <p:nvPr/>
        </p:nvSpPr>
        <p:spPr>
          <a:xfrm>
            <a:off x="701199" y="2696830"/>
            <a:ext cx="10789596" cy="4031873"/>
          </a:xfrm>
          <a:prstGeom prst="rect">
            <a:avLst/>
          </a:prstGeom>
          <a:noFill/>
        </p:spPr>
        <p:txBody>
          <a:bodyPr wrap="square">
            <a:spAutoFit/>
          </a:bodyPr>
          <a:lstStyle/>
          <a:p>
            <a:pPr algn="ctr"/>
            <a:r>
              <a:rPr lang="en-US" sz="3200" u="sng"/>
              <a:t>Downtown Safety Forum</a:t>
            </a:r>
          </a:p>
          <a:p>
            <a:pPr algn="ctr"/>
            <a:r>
              <a:rPr lang="en-US" sz="3200"/>
              <a:t>Thursday, May 15, 2025</a:t>
            </a:r>
          </a:p>
          <a:p>
            <a:pPr algn="ctr"/>
            <a:r>
              <a:rPr lang="en-US" sz="3200"/>
              <a:t>8:30-9:30 a.m. (via Zoom)</a:t>
            </a:r>
          </a:p>
          <a:p>
            <a:pPr algn="ctr"/>
            <a:endParaRPr lang="en-US" sz="3200"/>
          </a:p>
          <a:p>
            <a:pPr algn="ctr"/>
            <a:r>
              <a:rPr lang="en-US" sz="3200" u="sng"/>
              <a:t>Future of Downtown</a:t>
            </a:r>
          </a:p>
          <a:p>
            <a:pPr algn="ctr"/>
            <a:r>
              <a:rPr lang="en-US" sz="3200"/>
              <a:t>Tuesday, May 27</a:t>
            </a:r>
          </a:p>
          <a:p>
            <a:pPr algn="ctr"/>
            <a:r>
              <a:rPr lang="en-US" sz="3200"/>
              <a:t>4:30 – 7:30 p.m. </a:t>
            </a:r>
          </a:p>
          <a:p>
            <a:pPr algn="ctr"/>
            <a:r>
              <a:rPr lang="en-US" sz="3200"/>
              <a:t>ACL Live at the Moody Theater</a:t>
            </a:r>
          </a:p>
        </p:txBody>
      </p:sp>
    </p:spTree>
    <p:extLst>
      <p:ext uri="{BB962C8B-B14F-4D97-AF65-F5344CB8AC3E}">
        <p14:creationId xmlns:p14="http://schemas.microsoft.com/office/powerpoint/2010/main" val="1790157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4A8241-74E5-E885-96BE-B3C851BA7819}"/>
              </a:ext>
            </a:extLst>
          </p:cNvPr>
          <p:cNvSpPr txBox="1"/>
          <p:nvPr/>
        </p:nvSpPr>
        <p:spPr>
          <a:xfrm>
            <a:off x="0" y="0"/>
            <a:ext cx="12191999" cy="6858000"/>
          </a:xfrm>
          <a:prstGeom prst="rect">
            <a:avLst/>
          </a:prstGeom>
          <a:solidFill>
            <a:schemeClr val="tx1"/>
          </a:solidFill>
        </p:spPr>
        <p:txBody>
          <a:bodyPr wrap="square" rtlCol="0">
            <a:spAutoFit/>
          </a:bodyPr>
          <a:lstStyle/>
          <a:p>
            <a:endParaRPr lang="en-US"/>
          </a:p>
        </p:txBody>
      </p:sp>
      <p:pic>
        <p:nvPicPr>
          <p:cNvPr id="7" name="Picture 6">
            <a:extLst>
              <a:ext uri="{FF2B5EF4-FFF2-40B4-BE49-F238E27FC236}">
                <a16:creationId xmlns:a16="http://schemas.microsoft.com/office/drawing/2014/main" id="{C61803B7-5CB6-9A8B-9104-ED1363CF3C87}"/>
              </a:ext>
            </a:extLst>
          </p:cNvPr>
          <p:cNvPicPr>
            <a:picLocks noChangeAspect="1"/>
          </p:cNvPicPr>
          <p:nvPr/>
        </p:nvPicPr>
        <p:blipFill>
          <a:blip r:embed="rId3"/>
          <a:stretch>
            <a:fillRect/>
          </a:stretch>
        </p:blipFill>
        <p:spPr>
          <a:xfrm>
            <a:off x="115758" y="435769"/>
            <a:ext cx="11960481" cy="5986462"/>
          </a:xfrm>
          <a:prstGeom prst="rect">
            <a:avLst/>
          </a:prstGeom>
        </p:spPr>
      </p:pic>
    </p:spTree>
    <p:extLst>
      <p:ext uri="{BB962C8B-B14F-4D97-AF65-F5344CB8AC3E}">
        <p14:creationId xmlns:p14="http://schemas.microsoft.com/office/powerpoint/2010/main" val="160604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F3C95F-7450-38A5-8854-FF6F1B6E2FBD}"/>
              </a:ext>
            </a:extLst>
          </p:cNvPr>
          <p:cNvPicPr>
            <a:picLocks noChangeAspect="1"/>
          </p:cNvPicPr>
          <p:nvPr/>
        </p:nvPicPr>
        <p:blipFill>
          <a:blip r:embed="rId3"/>
          <a:stretch>
            <a:fillRect/>
          </a:stretch>
        </p:blipFill>
        <p:spPr>
          <a:xfrm>
            <a:off x="0" y="0"/>
            <a:ext cx="13037524" cy="7010400"/>
          </a:xfrm>
          <a:prstGeom prst="rect">
            <a:avLst/>
          </a:prstGeom>
        </p:spPr>
      </p:pic>
      <p:sp>
        <p:nvSpPr>
          <p:cNvPr id="3" name="TextBox 2">
            <a:extLst>
              <a:ext uri="{FF2B5EF4-FFF2-40B4-BE49-F238E27FC236}">
                <a16:creationId xmlns:a16="http://schemas.microsoft.com/office/drawing/2014/main" id="{390B9288-CD85-BD9E-668C-804C91E78FF6}"/>
              </a:ext>
            </a:extLst>
          </p:cNvPr>
          <p:cNvSpPr txBox="1"/>
          <p:nvPr/>
        </p:nvSpPr>
        <p:spPr>
          <a:xfrm>
            <a:off x="506436" y="1153550"/>
            <a:ext cx="4403188" cy="1323439"/>
          </a:xfrm>
          <a:prstGeom prst="rect">
            <a:avLst/>
          </a:prstGeom>
          <a:solidFill>
            <a:schemeClr val="tx1"/>
          </a:solidFill>
        </p:spPr>
        <p:txBody>
          <a:bodyPr wrap="square" rtlCol="0">
            <a:spAutoFit/>
          </a:bodyPr>
          <a:lstStyle/>
          <a:p>
            <a:r>
              <a:rPr lang="en-US" sz="4000">
                <a:solidFill>
                  <a:schemeClr val="bg1"/>
                </a:solidFill>
              </a:rPr>
              <a:t>Commander</a:t>
            </a:r>
          </a:p>
          <a:p>
            <a:r>
              <a:rPr lang="en-US" sz="4000">
                <a:solidFill>
                  <a:schemeClr val="bg1"/>
                </a:solidFill>
              </a:rPr>
              <a:t>Michael Chancellor</a:t>
            </a:r>
          </a:p>
        </p:txBody>
      </p:sp>
    </p:spTree>
    <p:extLst>
      <p:ext uri="{BB962C8B-B14F-4D97-AF65-F5344CB8AC3E}">
        <p14:creationId xmlns:p14="http://schemas.microsoft.com/office/powerpoint/2010/main" val="3464143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79F25A-0200-C127-B53F-AA24BE217326}"/>
              </a:ext>
            </a:extLst>
          </p:cNvPr>
          <p:cNvPicPr>
            <a:picLocks noChangeAspect="1"/>
          </p:cNvPicPr>
          <p:nvPr/>
        </p:nvPicPr>
        <p:blipFill>
          <a:blip r:embed="rId3"/>
          <a:stretch>
            <a:fillRect/>
          </a:stretch>
        </p:blipFill>
        <p:spPr>
          <a:xfrm>
            <a:off x="0" y="-6205"/>
            <a:ext cx="12192000" cy="6870410"/>
          </a:xfrm>
          <a:prstGeom prst="rect">
            <a:avLst/>
          </a:prstGeom>
        </p:spPr>
      </p:pic>
      <p:sp>
        <p:nvSpPr>
          <p:cNvPr id="3" name="TextBox 2">
            <a:extLst>
              <a:ext uri="{FF2B5EF4-FFF2-40B4-BE49-F238E27FC236}">
                <a16:creationId xmlns:a16="http://schemas.microsoft.com/office/drawing/2014/main" id="{6B36C9C6-D221-4990-5F50-E7D14DB16821}"/>
              </a:ext>
            </a:extLst>
          </p:cNvPr>
          <p:cNvSpPr txBox="1"/>
          <p:nvPr/>
        </p:nvSpPr>
        <p:spPr>
          <a:xfrm>
            <a:off x="6095999" y="1128712"/>
            <a:ext cx="5491163" cy="4924425"/>
          </a:xfrm>
          <a:prstGeom prst="rect">
            <a:avLst/>
          </a:prstGeom>
          <a:solidFill>
            <a:schemeClr val="bg1"/>
          </a:solidFill>
        </p:spPr>
        <p:txBody>
          <a:bodyPr wrap="square" rtlCol="0">
            <a:spAutoFit/>
          </a:bodyPr>
          <a:lstStyle/>
          <a:p>
            <a:pPr lvl="1">
              <a:buFont typeface="Arial" panose="020B0604020202020204" pitchFamily="34" charset="0"/>
              <a:buChar char="•"/>
            </a:pPr>
            <a:endParaRPr lang="en-US" sz="2800" b="0" i="0" u="none" strike="noStrike">
              <a:solidFill>
                <a:srgbClr val="000000"/>
              </a:solidFill>
              <a:effectLst/>
              <a:latin typeface="Calibri" panose="020F0502020204030204" pitchFamily="34" charset="0"/>
            </a:endParaRPr>
          </a:p>
          <a:p>
            <a:pPr lvl="1">
              <a:buFont typeface="Arial" panose="020B0604020202020204" pitchFamily="34" charset="0"/>
              <a:buChar char="•"/>
            </a:pPr>
            <a:r>
              <a:rPr lang="en-US" sz="2800" b="0" i="0" u="none" strike="noStrike">
                <a:solidFill>
                  <a:srgbClr val="000000"/>
                </a:solidFill>
                <a:effectLst/>
                <a:latin typeface="Calibri" panose="020F0502020204030204" pitchFamily="34" charset="0"/>
              </a:rPr>
              <a:t> Crime Trends</a:t>
            </a:r>
          </a:p>
          <a:p>
            <a:pPr lvl="1">
              <a:buFont typeface="Arial" panose="020B0604020202020204" pitchFamily="34" charset="0"/>
              <a:buChar char="•"/>
            </a:pPr>
            <a:endParaRPr lang="en-US" sz="2800" b="0" i="0" u="none" strike="noStrike">
              <a:solidFill>
                <a:srgbClr val="000000"/>
              </a:solidFill>
              <a:effectLst/>
              <a:latin typeface="Calibri" panose="020F0502020204030204" pitchFamily="34" charset="0"/>
            </a:endParaRPr>
          </a:p>
          <a:p>
            <a:pPr lvl="1">
              <a:buFont typeface="Arial" panose="020B0604020202020204" pitchFamily="34" charset="0"/>
              <a:buChar char="•"/>
            </a:pPr>
            <a:r>
              <a:rPr lang="en-US" sz="2800" b="0" i="0" u="none" strike="noStrike">
                <a:solidFill>
                  <a:srgbClr val="000000"/>
                </a:solidFill>
                <a:effectLst/>
                <a:latin typeface="Calibri" panose="020F0502020204030204" pitchFamily="34" charset="0"/>
              </a:rPr>
              <a:t> PACE Teams</a:t>
            </a:r>
          </a:p>
          <a:p>
            <a:pPr lvl="1">
              <a:buFont typeface="Arial" panose="020B0604020202020204" pitchFamily="34" charset="0"/>
              <a:buChar char="•"/>
            </a:pPr>
            <a:endParaRPr lang="en-US" sz="2800" b="0" i="0" u="none" strike="noStrike">
              <a:solidFill>
                <a:srgbClr val="000000"/>
              </a:solidFill>
              <a:effectLst/>
              <a:latin typeface="Calibri" panose="020F0502020204030204" pitchFamily="34" charset="0"/>
            </a:endParaRPr>
          </a:p>
          <a:p>
            <a:pPr lvl="1">
              <a:buFont typeface="Arial" panose="020B0604020202020204" pitchFamily="34" charset="0"/>
              <a:buChar char="•"/>
            </a:pPr>
            <a:r>
              <a:rPr lang="en-US" sz="2800" b="0" i="0" u="none" strike="noStrike">
                <a:solidFill>
                  <a:srgbClr val="000000"/>
                </a:solidFill>
                <a:effectLst/>
                <a:latin typeface="Calibri" panose="020F0502020204030204" pitchFamily="34" charset="0"/>
              </a:rPr>
              <a:t> Hot Spots</a:t>
            </a:r>
          </a:p>
          <a:p>
            <a:pPr lvl="1">
              <a:buFont typeface="Arial" panose="020B0604020202020204" pitchFamily="34" charset="0"/>
              <a:buChar char="•"/>
            </a:pPr>
            <a:endParaRPr lang="en-US" sz="2800" b="0" i="0" u="none" strike="noStrike">
              <a:solidFill>
                <a:srgbClr val="000000"/>
              </a:solidFill>
              <a:effectLst/>
              <a:latin typeface="Calibri" panose="020F0502020204030204" pitchFamily="34" charset="0"/>
            </a:endParaRPr>
          </a:p>
          <a:p>
            <a:pPr lvl="1">
              <a:buFont typeface="Arial" panose="020B0604020202020204" pitchFamily="34" charset="0"/>
              <a:buChar char="•"/>
            </a:pPr>
            <a:r>
              <a:rPr lang="en-US" sz="2800" b="0" i="0" u="none" strike="noStrike">
                <a:solidFill>
                  <a:srgbClr val="000000"/>
                </a:solidFill>
                <a:effectLst/>
                <a:latin typeface="Calibri" panose="020F0502020204030204" pitchFamily="34" charset="0"/>
              </a:rPr>
              <a:t> Neighborhood Watch Programs</a:t>
            </a:r>
            <a:endParaRPr lang="en-US"/>
          </a:p>
          <a:p>
            <a:pPr>
              <a:buNone/>
            </a:pPr>
            <a:endParaRPr lang="en-US"/>
          </a:p>
          <a:p>
            <a:pPr>
              <a:buNone/>
            </a:pPr>
            <a:endParaRPr lang="en-US"/>
          </a:p>
          <a:p>
            <a:pPr>
              <a:buNone/>
            </a:pPr>
            <a:endParaRPr lang="en-US"/>
          </a:p>
          <a:p>
            <a:pPr>
              <a:buNone/>
            </a:pPr>
            <a:br>
              <a:rPr lang="en-US"/>
            </a:br>
            <a:endParaRPr lang="en-US"/>
          </a:p>
        </p:txBody>
      </p:sp>
    </p:spTree>
    <p:extLst>
      <p:ext uri="{BB962C8B-B14F-4D97-AF65-F5344CB8AC3E}">
        <p14:creationId xmlns:p14="http://schemas.microsoft.com/office/powerpoint/2010/main" val="4091385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3DDA50-0A81-9165-2A18-EF8E0AD93C18}"/>
              </a:ext>
            </a:extLst>
          </p:cNvPr>
          <p:cNvSpPr txBox="1"/>
          <p:nvPr/>
        </p:nvSpPr>
        <p:spPr>
          <a:xfrm>
            <a:off x="0" y="-44532"/>
            <a:ext cx="12192000" cy="6947065"/>
          </a:xfrm>
          <a:prstGeom prst="rect">
            <a:avLst/>
          </a:prstGeom>
          <a:solidFill>
            <a:schemeClr val="tx1"/>
          </a:solidFill>
        </p:spPr>
        <p:txBody>
          <a:bodyPr wrap="square" rtlCol="0">
            <a:spAutoFit/>
          </a:bodyPr>
          <a:lstStyle/>
          <a:p>
            <a:endParaRPr lang="en-US"/>
          </a:p>
        </p:txBody>
      </p:sp>
      <p:pic>
        <p:nvPicPr>
          <p:cNvPr id="3" name="Picture 2">
            <a:extLst>
              <a:ext uri="{FF2B5EF4-FFF2-40B4-BE49-F238E27FC236}">
                <a16:creationId xmlns:a16="http://schemas.microsoft.com/office/drawing/2014/main" id="{16CFE8F2-93FE-655A-C9AF-AEE7A67715E2}"/>
              </a:ext>
            </a:extLst>
          </p:cNvPr>
          <p:cNvPicPr>
            <a:picLocks noChangeAspect="1"/>
          </p:cNvPicPr>
          <p:nvPr/>
        </p:nvPicPr>
        <p:blipFill>
          <a:blip r:embed="rId3"/>
          <a:stretch>
            <a:fillRect/>
          </a:stretch>
        </p:blipFill>
        <p:spPr>
          <a:xfrm>
            <a:off x="-1" y="-44532"/>
            <a:ext cx="6741611" cy="6858000"/>
          </a:xfrm>
          <a:prstGeom prst="rect">
            <a:avLst/>
          </a:prstGeom>
        </p:spPr>
      </p:pic>
      <p:sp>
        <p:nvSpPr>
          <p:cNvPr id="4" name="TextBox 3">
            <a:extLst>
              <a:ext uri="{FF2B5EF4-FFF2-40B4-BE49-F238E27FC236}">
                <a16:creationId xmlns:a16="http://schemas.microsoft.com/office/drawing/2014/main" id="{3050E0B6-38BD-7856-D182-BFE0854C4D4D}"/>
              </a:ext>
            </a:extLst>
          </p:cNvPr>
          <p:cNvSpPr txBox="1"/>
          <p:nvPr/>
        </p:nvSpPr>
        <p:spPr>
          <a:xfrm>
            <a:off x="6883922" y="3075057"/>
            <a:ext cx="5165766" cy="923330"/>
          </a:xfrm>
          <a:prstGeom prst="rect">
            <a:avLst/>
          </a:prstGeom>
          <a:noFill/>
        </p:spPr>
        <p:txBody>
          <a:bodyPr wrap="square" rtlCol="0">
            <a:spAutoFit/>
          </a:bodyPr>
          <a:lstStyle/>
          <a:p>
            <a:pPr algn="ctr"/>
            <a:r>
              <a:rPr lang="en-US" sz="5400">
                <a:solidFill>
                  <a:schemeClr val="bg1"/>
                </a:solidFill>
              </a:rPr>
              <a:t>HEART ATX</a:t>
            </a:r>
          </a:p>
        </p:txBody>
      </p:sp>
    </p:spTree>
    <p:extLst>
      <p:ext uri="{BB962C8B-B14F-4D97-AF65-F5344CB8AC3E}">
        <p14:creationId xmlns:p14="http://schemas.microsoft.com/office/powerpoint/2010/main" val="2681584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ED7806-F81F-D302-25F1-7E52244A6D5D}"/>
              </a:ext>
            </a:extLst>
          </p:cNvPr>
          <p:cNvSpPr txBox="1"/>
          <p:nvPr/>
        </p:nvSpPr>
        <p:spPr>
          <a:xfrm>
            <a:off x="125730" y="0"/>
            <a:ext cx="10458450" cy="707886"/>
          </a:xfrm>
          <a:prstGeom prst="rect">
            <a:avLst/>
          </a:prstGeom>
          <a:noFill/>
        </p:spPr>
        <p:txBody>
          <a:bodyPr wrap="square" rtlCol="0">
            <a:spAutoFit/>
          </a:bodyPr>
          <a:lstStyle/>
          <a:p>
            <a:r>
              <a:rPr lang="en-US" sz="4000">
                <a:solidFill>
                  <a:schemeClr val="bg1"/>
                </a:solidFill>
              </a:rPr>
              <a:t>HEART ATX Overview</a:t>
            </a:r>
          </a:p>
        </p:txBody>
      </p:sp>
      <p:sp>
        <p:nvSpPr>
          <p:cNvPr id="3" name="TextBox 2">
            <a:extLst>
              <a:ext uri="{FF2B5EF4-FFF2-40B4-BE49-F238E27FC236}">
                <a16:creationId xmlns:a16="http://schemas.microsoft.com/office/drawing/2014/main" id="{4E02B3E0-1B65-DC9C-D8E7-62EBAA68CE5C}"/>
              </a:ext>
            </a:extLst>
          </p:cNvPr>
          <p:cNvSpPr txBox="1"/>
          <p:nvPr/>
        </p:nvSpPr>
        <p:spPr>
          <a:xfrm>
            <a:off x="203835" y="1052503"/>
            <a:ext cx="11784330" cy="5693866"/>
          </a:xfrm>
          <a:prstGeom prst="rect">
            <a:avLst/>
          </a:prstGeom>
          <a:noFill/>
        </p:spPr>
        <p:txBody>
          <a:bodyPr wrap="square" rtlCol="0">
            <a:spAutoFit/>
          </a:bodyPr>
          <a:lstStyle/>
          <a:p>
            <a:r>
              <a:rPr lang="en-US" sz="2600" b="1" u="sng"/>
              <a:t>What:</a:t>
            </a:r>
            <a:r>
              <a:rPr lang="en-US" sz="2600"/>
              <a:t>	  HEART ATX (Homelessness Engagement Assistance Response Team) </a:t>
            </a:r>
          </a:p>
          <a:p>
            <a:pPr marL="914400" lvl="1" indent="-457200">
              <a:buFont typeface="Arial" panose="020B0604020202020204" pitchFamily="34" charset="0"/>
              <a:buChar char="•"/>
            </a:pPr>
            <a:r>
              <a:rPr lang="en-US" sz="2600"/>
              <a:t>Outreach to people experiencing unsheltered homelessness downtown</a:t>
            </a:r>
          </a:p>
          <a:p>
            <a:pPr marL="914400" lvl="1" indent="-457200">
              <a:buFont typeface="Arial" panose="020B0604020202020204" pitchFamily="34" charset="0"/>
              <a:buChar char="•"/>
            </a:pPr>
            <a:r>
              <a:rPr lang="en-US" sz="2600"/>
              <a:t>Connect to service system, shelter, and housing-focused resources.</a:t>
            </a:r>
          </a:p>
          <a:p>
            <a:endParaRPr lang="en-US" sz="2600"/>
          </a:p>
          <a:p>
            <a:r>
              <a:rPr lang="en-US" sz="2600" b="1" u="sng"/>
              <a:t>Pilot:</a:t>
            </a:r>
            <a:r>
              <a:rPr lang="en-US" sz="2600"/>
              <a:t>  February 1 through July 31, 2024</a:t>
            </a:r>
          </a:p>
          <a:p>
            <a:pPr marL="914400" lvl="1" indent="-457200">
              <a:buFont typeface="Arial" panose="020B0604020202020204" pitchFamily="34" charset="0"/>
              <a:buChar char="•"/>
            </a:pPr>
            <a:r>
              <a:rPr lang="en-US" sz="2600"/>
              <a:t>Funded and launched by Downtown Alliance with Urban Alchemy </a:t>
            </a:r>
          </a:p>
          <a:p>
            <a:pPr marL="914400" lvl="1" indent="-457200">
              <a:buFont typeface="Arial" panose="020B0604020202020204" pitchFamily="34" charset="0"/>
              <a:buChar char="•"/>
            </a:pPr>
            <a:r>
              <a:rPr lang="en-US" sz="2600"/>
              <a:t>Success led to extension through September 30</a:t>
            </a:r>
          </a:p>
          <a:p>
            <a:pPr marL="914400" lvl="1" indent="-457200">
              <a:buFont typeface="Arial" panose="020B0604020202020204" pitchFamily="34" charset="0"/>
              <a:buChar char="•"/>
            </a:pPr>
            <a:r>
              <a:rPr lang="en-US" sz="2600"/>
              <a:t>City Council approved funding for year-round program, larger geographic area</a:t>
            </a:r>
          </a:p>
          <a:p>
            <a:endParaRPr lang="en-US" sz="2600"/>
          </a:p>
          <a:p>
            <a:r>
              <a:rPr lang="en-US" sz="2600" b="1" u="sng"/>
              <a:t>Funding:</a:t>
            </a:r>
            <a:r>
              <a:rPr lang="en-US" sz="2600" b="1"/>
              <a:t> </a:t>
            </a:r>
          </a:p>
          <a:p>
            <a:pPr marL="914400" lvl="1" indent="-457200">
              <a:buFont typeface="Arial" panose="020B0604020202020204" pitchFamily="34" charset="0"/>
              <a:buChar char="•"/>
            </a:pPr>
            <a:r>
              <a:rPr lang="en-US" sz="2600"/>
              <a:t>$440,000 = ongoing city budget funds</a:t>
            </a:r>
          </a:p>
          <a:p>
            <a:pPr marL="914400" lvl="1" indent="-457200">
              <a:buFont typeface="Arial" panose="020B0604020202020204" pitchFamily="34" charset="0"/>
              <a:buChar char="•"/>
            </a:pPr>
            <a:r>
              <a:rPr lang="en-US" sz="2600"/>
              <a:t>$920,000 = one-time allocation of ARPA funds</a:t>
            </a:r>
          </a:p>
          <a:p>
            <a:pPr marL="914400" lvl="1" indent="-457200">
              <a:buFont typeface="Arial" panose="020B0604020202020204" pitchFamily="34" charset="0"/>
              <a:buChar char="•"/>
            </a:pPr>
            <a:r>
              <a:rPr lang="en-US" sz="2600"/>
              <a:t>$411,000 = encumbered from FY 24-25 for </a:t>
            </a:r>
            <a:r>
              <a:rPr lang="en-US" sz="2600" b="1" u="sng"/>
              <a:t>supplemental services for the PID</a:t>
            </a:r>
            <a:r>
              <a:rPr lang="en-US" sz="2600"/>
              <a:t> through FY 25-26</a:t>
            </a:r>
          </a:p>
        </p:txBody>
      </p:sp>
    </p:spTree>
    <p:extLst>
      <p:ext uri="{BB962C8B-B14F-4D97-AF65-F5344CB8AC3E}">
        <p14:creationId xmlns:p14="http://schemas.microsoft.com/office/powerpoint/2010/main" val="2334031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4DA34-5664-DB5D-EC88-AE52AF8B44F9}"/>
              </a:ext>
            </a:extLst>
          </p:cNvPr>
          <p:cNvSpPr txBox="1"/>
          <p:nvPr/>
        </p:nvSpPr>
        <p:spPr>
          <a:xfrm>
            <a:off x="251460" y="0"/>
            <a:ext cx="9099735" cy="707886"/>
          </a:xfrm>
          <a:prstGeom prst="rect">
            <a:avLst/>
          </a:prstGeom>
          <a:noFill/>
        </p:spPr>
        <p:txBody>
          <a:bodyPr wrap="none" rtlCol="0">
            <a:spAutoFit/>
          </a:bodyPr>
          <a:lstStyle/>
          <a:p>
            <a:r>
              <a:rPr lang="en-US" sz="4000">
                <a:solidFill>
                  <a:schemeClr val="bg1"/>
                </a:solidFill>
              </a:rPr>
              <a:t>HEART ATX Program &amp; MOU – Service Area</a:t>
            </a:r>
          </a:p>
        </p:txBody>
      </p:sp>
      <p:pic>
        <p:nvPicPr>
          <p:cNvPr id="4" name="Picture 3">
            <a:extLst>
              <a:ext uri="{FF2B5EF4-FFF2-40B4-BE49-F238E27FC236}">
                <a16:creationId xmlns:a16="http://schemas.microsoft.com/office/drawing/2014/main" id="{1789DA47-954B-8952-6E89-DF0B283A828D}"/>
              </a:ext>
            </a:extLst>
          </p:cNvPr>
          <p:cNvPicPr>
            <a:picLocks noChangeAspect="1"/>
          </p:cNvPicPr>
          <p:nvPr/>
        </p:nvPicPr>
        <p:blipFill>
          <a:blip r:embed="rId3"/>
          <a:stretch>
            <a:fillRect/>
          </a:stretch>
        </p:blipFill>
        <p:spPr>
          <a:xfrm>
            <a:off x="947224" y="847253"/>
            <a:ext cx="10297551" cy="5861844"/>
          </a:xfrm>
          <a:prstGeom prst="rect">
            <a:avLst/>
          </a:prstGeom>
        </p:spPr>
      </p:pic>
    </p:spTree>
    <p:extLst>
      <p:ext uri="{BB962C8B-B14F-4D97-AF65-F5344CB8AC3E}">
        <p14:creationId xmlns:p14="http://schemas.microsoft.com/office/powerpoint/2010/main" val="1134598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8E9C9-2F90-FD50-6793-B4EDEC986496}"/>
              </a:ext>
            </a:extLst>
          </p:cNvPr>
          <p:cNvSpPr txBox="1"/>
          <p:nvPr/>
        </p:nvSpPr>
        <p:spPr>
          <a:xfrm>
            <a:off x="274320" y="0"/>
            <a:ext cx="9244326" cy="707886"/>
          </a:xfrm>
          <a:prstGeom prst="rect">
            <a:avLst/>
          </a:prstGeom>
          <a:noFill/>
        </p:spPr>
        <p:txBody>
          <a:bodyPr wrap="none" rtlCol="0">
            <a:spAutoFit/>
          </a:bodyPr>
          <a:lstStyle/>
          <a:p>
            <a:r>
              <a:rPr lang="en-US" sz="4000">
                <a:solidFill>
                  <a:schemeClr val="bg1"/>
                </a:solidFill>
              </a:rPr>
              <a:t>HEART Program &amp; MOU – Service Schedule </a:t>
            </a:r>
          </a:p>
        </p:txBody>
      </p:sp>
      <p:sp>
        <p:nvSpPr>
          <p:cNvPr id="3" name="TextBox 2">
            <a:extLst>
              <a:ext uri="{FF2B5EF4-FFF2-40B4-BE49-F238E27FC236}">
                <a16:creationId xmlns:a16="http://schemas.microsoft.com/office/drawing/2014/main" id="{894C6EF4-47F0-B640-3BDF-79BB369F9294}"/>
              </a:ext>
            </a:extLst>
          </p:cNvPr>
          <p:cNvSpPr txBox="1"/>
          <p:nvPr/>
        </p:nvSpPr>
        <p:spPr>
          <a:xfrm>
            <a:off x="422910" y="964466"/>
            <a:ext cx="11430000" cy="5509200"/>
          </a:xfrm>
          <a:prstGeom prst="rect">
            <a:avLst/>
          </a:prstGeom>
          <a:noFill/>
        </p:spPr>
        <p:txBody>
          <a:bodyPr wrap="square" rtlCol="0">
            <a:spAutoFit/>
          </a:bodyPr>
          <a:lstStyle/>
          <a:p>
            <a:r>
              <a:rPr lang="en-US" sz="3200" b="1" u="sng"/>
              <a:t>City Contract Schedule (overall service area)</a:t>
            </a:r>
          </a:p>
          <a:p>
            <a:pPr lvl="1"/>
            <a:r>
              <a:rPr lang="en-US" sz="3200" b="1" i="1"/>
              <a:t>Monday through Friday: </a:t>
            </a:r>
          </a:p>
          <a:p>
            <a:pPr marL="1371600" lvl="2" indent="-457200">
              <a:buFont typeface="Arial" panose="020B0604020202020204" pitchFamily="34" charset="0"/>
              <a:buChar char="•"/>
            </a:pPr>
            <a:r>
              <a:rPr lang="en-US" sz="3200"/>
              <a:t>1 team 7AM to 3:30PM </a:t>
            </a:r>
          </a:p>
          <a:p>
            <a:pPr marL="1371600" lvl="2" indent="-457200">
              <a:buFont typeface="Arial" panose="020B0604020202020204" pitchFamily="34" charset="0"/>
              <a:buChar char="•"/>
            </a:pPr>
            <a:r>
              <a:rPr lang="en-US" sz="3200"/>
              <a:t>1 team 10:30AM to 7PM</a:t>
            </a:r>
          </a:p>
          <a:p>
            <a:endParaRPr lang="en-US" sz="3200"/>
          </a:p>
          <a:p>
            <a:pPr lvl="1"/>
            <a:r>
              <a:rPr lang="en-US" sz="3200" b="1" i="1"/>
              <a:t>Wednesday through Saturday:</a:t>
            </a:r>
          </a:p>
          <a:p>
            <a:pPr marL="1371600" lvl="2" indent="-457200">
              <a:buFont typeface="Arial" panose="020B0604020202020204" pitchFamily="34" charset="0"/>
              <a:buChar char="•"/>
            </a:pPr>
            <a:r>
              <a:rPr lang="en-US" sz="3200"/>
              <a:t>Above schedule plus 1 team 7AM to 3:30PM</a:t>
            </a:r>
          </a:p>
          <a:p>
            <a:endParaRPr lang="en-US" sz="3200"/>
          </a:p>
          <a:p>
            <a:r>
              <a:rPr lang="en-US" sz="3200" b="1" u="sng"/>
              <a:t>Downtown PID Supplemental Schedule</a:t>
            </a:r>
          </a:p>
          <a:p>
            <a:pPr lvl="1"/>
            <a:r>
              <a:rPr lang="en-US" sz="3200" b="1" i="1"/>
              <a:t>Monday through Saturday: </a:t>
            </a:r>
          </a:p>
          <a:p>
            <a:pPr marL="1371600" lvl="2" indent="-457200">
              <a:buFont typeface="Arial" panose="020B0604020202020204" pitchFamily="34" charset="0"/>
              <a:buChar char="•"/>
            </a:pPr>
            <a:r>
              <a:rPr lang="en-US" sz="3200"/>
              <a:t>1 team 7AM to 3:30PM</a:t>
            </a:r>
          </a:p>
        </p:txBody>
      </p:sp>
    </p:spTree>
    <p:extLst>
      <p:ext uri="{BB962C8B-B14F-4D97-AF65-F5344CB8AC3E}">
        <p14:creationId xmlns:p14="http://schemas.microsoft.com/office/powerpoint/2010/main" val="1804575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0062_in9 xmlns="35b6c413-06ed-4dc4-8d56-3e5a3619edc0" xsi:nil="true"/>
    <lcf76f155ced4ddcb4097134ff3c332f xmlns="35b6c413-06ed-4dc4-8d56-3e5a3619edc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5D794A28A58AA469C8DD80D6C9CD7BE" ma:contentTypeVersion="18" ma:contentTypeDescription="Create a new document." ma:contentTypeScope="" ma:versionID="1f987970d5779280e1570e7ba4185b62">
  <xsd:schema xmlns:xsd="http://www.w3.org/2001/XMLSchema" xmlns:xs="http://www.w3.org/2001/XMLSchema" xmlns:p="http://schemas.microsoft.com/office/2006/metadata/properties" xmlns:ns2="35b6c413-06ed-4dc4-8d56-3e5a3619edc0" xmlns:ns3="1f98c1b5-239f-49fa-ac28-80a678fa7320" targetNamespace="http://schemas.microsoft.com/office/2006/metadata/properties" ma:root="true" ma:fieldsID="d27ba19b8b77dbea4ef1d18c6996024a" ns2:_="" ns3:_="">
    <xsd:import namespace="35b6c413-06ed-4dc4-8d56-3e5a3619edc0"/>
    <xsd:import namespace="1f98c1b5-239f-49fa-ac28-80a678fa732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_x0062_in9" minOccurs="0"/>
                <xsd:element ref="ns2:MediaLengthInSeconds"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6c413-06ed-4dc4-8d56-3e5a3619ed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_x0062_in9" ma:index="19" nillable="true" ma:displayName="Text" ma:internalName="_x0062_in9">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373615-5d40-41af-8462-a4222af861f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98c1b5-239f-49fa-ac28-80a678fa732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30EB02-EDBB-478A-9679-7085FED3A9DF}">
  <ds:schemaRefs>
    <ds:schemaRef ds:uri="1f98c1b5-239f-49fa-ac28-80a678fa7320"/>
    <ds:schemaRef ds:uri="35b6c413-06ed-4dc4-8d56-3e5a3619edc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384810C-B62C-40B0-AC65-06ED78514DA1}">
  <ds:schemaRefs>
    <ds:schemaRef ds:uri="http://schemas.microsoft.com/sharepoint/v3/contenttype/forms"/>
  </ds:schemaRefs>
</ds:datastoreItem>
</file>

<file path=customXml/itemProps3.xml><?xml version="1.0" encoding="utf-8"?>
<ds:datastoreItem xmlns:ds="http://schemas.openxmlformats.org/officeDocument/2006/customXml" ds:itemID="{B40DC5E8-DEE4-4578-B667-6336F48933F8}">
  <ds:schemaRefs>
    <ds:schemaRef ds:uri="1f98c1b5-239f-49fa-ac28-80a678fa7320"/>
    <ds:schemaRef ds:uri="35b6c413-06ed-4dc4-8d56-3e5a3619ed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20</Slides>
  <Notes>20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Communications/Marketing</dc:title>
  <dc:creator>Pamela Power</dc:creator>
  <cp:revision>2</cp:revision>
  <cp:lastPrinted>2024-06-18T19:18:05Z</cp:lastPrinted>
  <dcterms:created xsi:type="dcterms:W3CDTF">2020-07-06T20:33:39Z</dcterms:created>
  <dcterms:modified xsi:type="dcterms:W3CDTF">2025-04-17T15:00:54Z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0x01010055D794A28A58AA469C8DD80D6C9CD7BE</vt:lpwstr>
  </property>
  <property fmtid="{D5CDD505-2E9C-101B-9397-08002B2CF9AE}" pid="3" name="MediaServiceImageTags">
    <vt:lpwstr/>
  </property>
</Properties>
</file>